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1" r:id="rId2"/>
    <p:sldId id="259" r:id="rId3"/>
    <p:sldId id="270" r:id="rId4"/>
    <p:sldId id="287" r:id="rId5"/>
    <p:sldId id="276" r:id="rId6"/>
    <p:sldId id="278" r:id="rId7"/>
    <p:sldId id="280" r:id="rId8"/>
    <p:sldId id="268" r:id="rId9"/>
    <p:sldId id="269" r:id="rId10"/>
    <p:sldId id="260" r:id="rId11"/>
    <p:sldId id="292" r:id="rId12"/>
    <p:sldId id="293" r:id="rId13"/>
    <p:sldId id="294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628"/>
    <a:srgbClr val="59A327"/>
    <a:srgbClr val="69E8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lIns="0" tIns="0" rIns="0" bIns="0" anchor="ctr" anchorCtr="1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hu-HU" sz="1862" b="0" i="0" u="none" strike="noStrike" kern="1200" spc="0" baseline="0">
                <a:solidFill>
                  <a:srgbClr val="595959"/>
                </a:solidFill>
                <a:latin typeface="Calibri"/>
                <a:ea typeface="+mn-ea"/>
                <a:cs typeface="+mn-cs"/>
              </a:defRPr>
            </a:pPr>
            <a:r>
              <a:rPr lang="hu-HU" sz="1862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Világ vízhasználata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lIns="0" tIns="0" rIns="0" bIns="0" anchor="ctr" anchorCtr="1"/>
        <a:lstStyle/>
        <a:p>
          <a:pPr marL="0" marR="0" indent="0" algn="ctr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hu-HU" sz="1862" b="0" i="0" u="none" strike="noStrike" kern="1200" spc="0" baseline="0">
              <a:solidFill>
                <a:srgbClr val="595959"/>
              </a:solidFill>
              <a:latin typeface="Calibri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tx>
            <c:v>Vízhasználat</c:v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92-5446-B662-701501463F5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992-5446-B662-701501463F5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92-5446-B662-701501463F5E}"/>
              </c:ext>
            </c:extLst>
          </c:dPt>
          <c:cat>
            <c:strLit>
              <c:ptCount val="3"/>
              <c:pt idx="0">
                <c:v>Mezőgazdaság</c:v>
              </c:pt>
              <c:pt idx="1">
                <c:v>Ipar</c:v>
              </c:pt>
              <c:pt idx="2">
                <c:v>Otthonok ellátása</c:v>
              </c:pt>
            </c:strLit>
          </c:cat>
          <c:val>
            <c:numLit>
              <c:formatCode>General</c:formatCode>
              <c:ptCount val="3"/>
              <c:pt idx="0">
                <c:v>70</c:v>
              </c:pt>
              <c:pt idx="1">
                <c:v>21</c:v>
              </c:pt>
              <c:pt idx="2">
                <c:v>9</c:v>
              </c:pt>
            </c:numLit>
          </c:val>
          <c:extLst>
            <c:ext xmlns:c16="http://schemas.microsoft.com/office/drawing/2014/chart" uri="{C3380CC4-5D6E-409C-BE32-E72D297353CC}">
              <c16:uniqueId val="{00000000-3992-5446-B662-701501463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lIns="0" tIns="0" rIns="0" bIns="0" anchor="ctr" anchorCtr="1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hu-HU" sz="1197" b="0" i="0" u="none" strike="noStrike" kern="1200" baseline="0">
              <a:solidFill>
                <a:srgbClr val="595959"/>
              </a:solidFill>
              <a:latin typeface="Calibri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hu-HU" sz="1197" b="0" i="0" u="none" strike="noStrike" kern="1200" baseline="0">
          <a:solidFill>
            <a:srgbClr val="000000"/>
          </a:solidFill>
          <a:latin typeface="Calibri"/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0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6A02A4-3506-400B-B878-C458B9353194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F2F165-BE76-43EF-B6C8-22EF246BCE41}">
      <dgm:prSet custT="1"/>
      <dgm:spPr>
        <a:solidFill>
          <a:srgbClr val="0AA628"/>
        </a:solidFill>
      </dgm:spPr>
      <dgm:t>
        <a:bodyPr/>
        <a:lstStyle/>
        <a:p>
          <a:r>
            <a:rPr lang="en-US" sz="2400" err="1">
              <a:latin typeface="Helvetica" pitchFamily="2" charset="0"/>
            </a:rPr>
            <a:t>Helyszínfüggetlen</a:t>
          </a:r>
          <a:endParaRPr lang="en-US" sz="2400">
            <a:latin typeface="Helvetica" pitchFamily="2" charset="0"/>
          </a:endParaRPr>
        </a:p>
      </dgm:t>
    </dgm:pt>
    <dgm:pt modelId="{5B329419-73AB-45B1-8F1C-3E0A6DAA361C}" type="parTrans" cxnId="{B3C23C3A-AB70-443C-BE87-79E844CA7087}">
      <dgm:prSet/>
      <dgm:spPr/>
      <dgm:t>
        <a:bodyPr/>
        <a:lstStyle/>
        <a:p>
          <a:endParaRPr lang="en-US"/>
        </a:p>
      </dgm:t>
    </dgm:pt>
    <dgm:pt modelId="{9C1501CF-7DA5-4D5A-8878-DEE6E24D8C14}" type="sibTrans" cxnId="{B3C23C3A-AB70-443C-BE87-79E844CA7087}">
      <dgm:prSet/>
      <dgm:spPr/>
      <dgm:t>
        <a:bodyPr/>
        <a:lstStyle/>
        <a:p>
          <a:endParaRPr lang="en-US"/>
        </a:p>
      </dgm:t>
    </dgm:pt>
    <dgm:pt modelId="{694B0E7A-6E4F-4204-9A8E-F108CFAABDA9}">
      <dgm:prSet custT="1"/>
      <dgm:spPr>
        <a:solidFill>
          <a:srgbClr val="0AA628"/>
        </a:solidFill>
      </dgm:spPr>
      <dgm:t>
        <a:bodyPr/>
        <a:lstStyle/>
        <a:p>
          <a:r>
            <a:rPr lang="en-US" sz="2400" err="1">
              <a:latin typeface="Helvetica" pitchFamily="2" charset="0"/>
            </a:rPr>
            <a:t>Külső</a:t>
          </a:r>
          <a:r>
            <a:rPr lang="en-US" sz="2400">
              <a:latin typeface="Helvetica" pitchFamily="2" charset="0"/>
            </a:rPr>
            <a:t> </a:t>
          </a:r>
          <a:r>
            <a:rPr lang="en-US" sz="2400" err="1">
              <a:latin typeface="Helvetica" pitchFamily="2" charset="0"/>
            </a:rPr>
            <a:t>hatásoktól</a:t>
          </a:r>
          <a:r>
            <a:rPr lang="en-US" sz="2400">
              <a:latin typeface="Helvetica" pitchFamily="2" charset="0"/>
            </a:rPr>
            <a:t> </a:t>
          </a:r>
          <a:r>
            <a:rPr lang="en-US" sz="2400" err="1">
              <a:latin typeface="Helvetica" pitchFamily="2" charset="0"/>
            </a:rPr>
            <a:t>mentes</a:t>
          </a:r>
          <a:r>
            <a:rPr lang="en-US" sz="2400">
              <a:latin typeface="Helvetica" pitchFamily="2" charset="0"/>
            </a:rPr>
            <a:t> </a:t>
          </a:r>
          <a:r>
            <a:rPr lang="en-US" sz="2400" err="1">
              <a:latin typeface="Helvetica" pitchFamily="2" charset="0"/>
            </a:rPr>
            <a:t>környezet</a:t>
          </a:r>
          <a:endParaRPr lang="en-US" sz="2400">
            <a:latin typeface="Helvetica" pitchFamily="2" charset="0"/>
          </a:endParaRPr>
        </a:p>
      </dgm:t>
    </dgm:pt>
    <dgm:pt modelId="{99F18B99-BF23-4576-B944-5183F6F0FCFB}" type="parTrans" cxnId="{26074751-3788-4160-BF52-5388528DC6CB}">
      <dgm:prSet/>
      <dgm:spPr/>
      <dgm:t>
        <a:bodyPr/>
        <a:lstStyle/>
        <a:p>
          <a:endParaRPr lang="en-US"/>
        </a:p>
      </dgm:t>
    </dgm:pt>
    <dgm:pt modelId="{99BFEBC7-1457-4AB7-A584-836E8D40D1DC}" type="sibTrans" cxnId="{26074751-3788-4160-BF52-5388528DC6CB}">
      <dgm:prSet/>
      <dgm:spPr/>
      <dgm:t>
        <a:bodyPr/>
        <a:lstStyle/>
        <a:p>
          <a:endParaRPr lang="en-US"/>
        </a:p>
      </dgm:t>
    </dgm:pt>
    <dgm:pt modelId="{D21782B5-DEB0-413D-8F7F-39DD18829FEB}">
      <dgm:prSet custT="1"/>
      <dgm:spPr>
        <a:solidFill>
          <a:srgbClr val="0AA628"/>
        </a:solidFill>
      </dgm:spPr>
      <dgm:t>
        <a:bodyPr/>
        <a:lstStyle/>
        <a:p>
          <a:r>
            <a:rPr lang="en-US" sz="2400" err="1">
              <a:latin typeface="Helvetica" pitchFamily="2" charset="0"/>
            </a:rPr>
            <a:t>Kb</a:t>
          </a:r>
          <a:r>
            <a:rPr lang="en-US" sz="2400">
              <a:latin typeface="Helvetica" pitchFamily="2" charset="0"/>
            </a:rPr>
            <a:t>. 90%-al </a:t>
          </a:r>
          <a:r>
            <a:rPr lang="en-US" sz="2400" err="1">
              <a:latin typeface="Helvetica" pitchFamily="2" charset="0"/>
            </a:rPr>
            <a:t>kevesebb</a:t>
          </a:r>
          <a:r>
            <a:rPr lang="en-US" sz="2400">
              <a:latin typeface="Helvetica" pitchFamily="2" charset="0"/>
            </a:rPr>
            <a:t> </a:t>
          </a:r>
          <a:r>
            <a:rPr lang="en-US" sz="2400" err="1">
              <a:latin typeface="Helvetica" pitchFamily="2" charset="0"/>
            </a:rPr>
            <a:t>víz</a:t>
          </a:r>
          <a:endParaRPr lang="en-US" sz="2400">
            <a:latin typeface="Helvetica" pitchFamily="2" charset="0"/>
          </a:endParaRPr>
        </a:p>
      </dgm:t>
    </dgm:pt>
    <dgm:pt modelId="{A79056FB-65A6-460E-A10E-2674DBB2B55F}" type="parTrans" cxnId="{8C203A08-8504-4095-8D53-A8D6D0AAC6AD}">
      <dgm:prSet/>
      <dgm:spPr/>
      <dgm:t>
        <a:bodyPr/>
        <a:lstStyle/>
        <a:p>
          <a:endParaRPr lang="en-US"/>
        </a:p>
      </dgm:t>
    </dgm:pt>
    <dgm:pt modelId="{46973CC7-CE88-4F61-92B9-380AB9A64855}" type="sibTrans" cxnId="{8C203A08-8504-4095-8D53-A8D6D0AAC6AD}">
      <dgm:prSet/>
      <dgm:spPr/>
      <dgm:t>
        <a:bodyPr/>
        <a:lstStyle/>
        <a:p>
          <a:endParaRPr lang="en-US"/>
        </a:p>
      </dgm:t>
    </dgm:pt>
    <dgm:pt modelId="{31ABF0F9-B461-4CBD-B5EF-5F328B2E4159}">
      <dgm:prSet custT="1"/>
      <dgm:spPr>
        <a:solidFill>
          <a:srgbClr val="0AA628"/>
        </a:solidFill>
      </dgm:spPr>
      <dgm:t>
        <a:bodyPr/>
        <a:lstStyle/>
        <a:p>
          <a:r>
            <a:rPr lang="en-US" sz="2400" err="1">
              <a:latin typeface="Helvetica" pitchFamily="2" charset="0"/>
            </a:rPr>
            <a:t>Kb</a:t>
          </a:r>
          <a:r>
            <a:rPr lang="en-US" sz="2400">
              <a:latin typeface="Helvetica" pitchFamily="2" charset="0"/>
            </a:rPr>
            <a:t>. 3-4x </a:t>
          </a:r>
          <a:r>
            <a:rPr lang="en-US" sz="2400" err="1">
              <a:latin typeface="Helvetica" pitchFamily="2" charset="0"/>
            </a:rPr>
            <a:t>gyorsabb</a:t>
          </a:r>
          <a:endParaRPr lang="en-US" sz="2400">
            <a:latin typeface="Helvetica" pitchFamily="2" charset="0"/>
          </a:endParaRPr>
        </a:p>
      </dgm:t>
    </dgm:pt>
    <dgm:pt modelId="{7EDC1118-B007-489A-833B-66FE043F937E}" type="parTrans" cxnId="{FBA85F5C-AB0B-4218-9BB9-4EFB98F92CA3}">
      <dgm:prSet/>
      <dgm:spPr/>
      <dgm:t>
        <a:bodyPr/>
        <a:lstStyle/>
        <a:p>
          <a:endParaRPr lang="en-US"/>
        </a:p>
      </dgm:t>
    </dgm:pt>
    <dgm:pt modelId="{AA0D3BED-7FDE-4F2D-948D-0FC5906F00E3}" type="sibTrans" cxnId="{FBA85F5C-AB0B-4218-9BB9-4EFB98F92CA3}">
      <dgm:prSet/>
      <dgm:spPr/>
      <dgm:t>
        <a:bodyPr/>
        <a:lstStyle/>
        <a:p>
          <a:endParaRPr lang="en-US"/>
        </a:p>
      </dgm:t>
    </dgm:pt>
    <dgm:pt modelId="{E8DA901F-7E84-409C-9337-85579C564E95}">
      <dgm:prSet custT="1"/>
      <dgm:spPr>
        <a:solidFill>
          <a:srgbClr val="0AA628"/>
        </a:solidFill>
      </dgm:spPr>
      <dgm:t>
        <a:bodyPr/>
        <a:lstStyle/>
        <a:p>
          <a:r>
            <a:rPr lang="en-US" sz="2400" err="1">
              <a:latin typeface="Helvetica" pitchFamily="2" charset="0"/>
            </a:rPr>
            <a:t>Vegyszerek</a:t>
          </a:r>
          <a:r>
            <a:rPr lang="en-US" sz="2400">
              <a:latin typeface="Helvetica" pitchFamily="2" charset="0"/>
            </a:rPr>
            <a:t> </a:t>
          </a:r>
          <a:r>
            <a:rPr lang="en-US" sz="2400" err="1">
              <a:latin typeface="Helvetica" pitchFamily="2" charset="0"/>
            </a:rPr>
            <a:t>mellőzése</a:t>
          </a:r>
          <a:endParaRPr lang="en-US" sz="2400">
            <a:latin typeface="Helvetica" pitchFamily="2" charset="0"/>
          </a:endParaRPr>
        </a:p>
      </dgm:t>
    </dgm:pt>
    <dgm:pt modelId="{1B5FED22-AF94-464A-8D44-117E6F615201}" type="parTrans" cxnId="{4DE8C224-33C9-437E-9808-71883296BBCB}">
      <dgm:prSet/>
      <dgm:spPr/>
      <dgm:t>
        <a:bodyPr/>
        <a:lstStyle/>
        <a:p>
          <a:endParaRPr lang="en-US"/>
        </a:p>
      </dgm:t>
    </dgm:pt>
    <dgm:pt modelId="{8AF0EE88-33AC-4ABD-9E5B-384A173BE4BD}" type="sibTrans" cxnId="{4DE8C224-33C9-437E-9808-71883296BBCB}">
      <dgm:prSet/>
      <dgm:spPr/>
      <dgm:t>
        <a:bodyPr/>
        <a:lstStyle/>
        <a:p>
          <a:endParaRPr lang="en-US"/>
        </a:p>
      </dgm:t>
    </dgm:pt>
    <dgm:pt modelId="{62385073-A69F-4E49-9F27-25FE9B55325F}">
      <dgm:prSet custT="1"/>
      <dgm:spPr>
        <a:solidFill>
          <a:srgbClr val="0AA628"/>
        </a:solidFill>
      </dgm:spPr>
      <dgm:t>
        <a:bodyPr/>
        <a:lstStyle/>
        <a:p>
          <a:r>
            <a:rPr lang="en-US" sz="2400" err="1">
              <a:latin typeface="Helvetica" pitchFamily="2" charset="0"/>
            </a:rPr>
            <a:t>Maximális</a:t>
          </a:r>
          <a:r>
            <a:rPr lang="en-US" sz="2400">
              <a:latin typeface="Helvetica" pitchFamily="2" charset="0"/>
            </a:rPr>
            <a:t> </a:t>
          </a:r>
          <a:r>
            <a:rPr lang="en-US" sz="2400" err="1">
              <a:latin typeface="Helvetica" pitchFamily="2" charset="0"/>
            </a:rPr>
            <a:t>terméshozam</a:t>
          </a:r>
          <a:endParaRPr lang="en-US" sz="2400">
            <a:latin typeface="Helvetica" pitchFamily="2" charset="0"/>
          </a:endParaRPr>
        </a:p>
      </dgm:t>
    </dgm:pt>
    <dgm:pt modelId="{FA99E816-88EA-4F08-8D8D-6B2C2E0FB06E}" type="parTrans" cxnId="{2AAC1054-F1E8-4122-8046-4AF1A8A9E2C9}">
      <dgm:prSet/>
      <dgm:spPr/>
      <dgm:t>
        <a:bodyPr/>
        <a:lstStyle/>
        <a:p>
          <a:endParaRPr lang="en-US"/>
        </a:p>
      </dgm:t>
    </dgm:pt>
    <dgm:pt modelId="{CD660259-2184-4B0F-BF55-0D2DBE643D28}" type="sibTrans" cxnId="{2AAC1054-F1E8-4122-8046-4AF1A8A9E2C9}">
      <dgm:prSet/>
      <dgm:spPr/>
      <dgm:t>
        <a:bodyPr/>
        <a:lstStyle/>
        <a:p>
          <a:endParaRPr lang="en-US"/>
        </a:p>
      </dgm:t>
    </dgm:pt>
    <dgm:pt modelId="{EA2C7EC7-D581-764D-9E21-AF66DE33BB18}" type="pres">
      <dgm:prSet presAssocID="{906A02A4-3506-400B-B878-C458B9353194}" presName="diagram" presStyleCnt="0">
        <dgm:presLayoutVars>
          <dgm:dir/>
          <dgm:resizeHandles val="exact"/>
        </dgm:presLayoutVars>
      </dgm:prSet>
      <dgm:spPr/>
    </dgm:pt>
    <dgm:pt modelId="{58DA02D0-B71B-1C4D-A8EC-36F283723D81}" type="pres">
      <dgm:prSet presAssocID="{AAF2F165-BE76-43EF-B6C8-22EF246BCE41}" presName="node" presStyleLbl="node1" presStyleIdx="0" presStyleCnt="6">
        <dgm:presLayoutVars>
          <dgm:bulletEnabled val="1"/>
        </dgm:presLayoutVars>
      </dgm:prSet>
      <dgm:spPr/>
    </dgm:pt>
    <dgm:pt modelId="{8A181E64-3F43-4A4C-8347-35740DA3B306}" type="pres">
      <dgm:prSet presAssocID="{9C1501CF-7DA5-4D5A-8878-DEE6E24D8C14}" presName="sibTrans" presStyleCnt="0"/>
      <dgm:spPr/>
    </dgm:pt>
    <dgm:pt modelId="{4B3B6E05-A16F-7544-8CCB-19C56644D6DD}" type="pres">
      <dgm:prSet presAssocID="{694B0E7A-6E4F-4204-9A8E-F108CFAABDA9}" presName="node" presStyleLbl="node1" presStyleIdx="1" presStyleCnt="6">
        <dgm:presLayoutVars>
          <dgm:bulletEnabled val="1"/>
        </dgm:presLayoutVars>
      </dgm:prSet>
      <dgm:spPr/>
    </dgm:pt>
    <dgm:pt modelId="{D0CBED31-D6B6-2A47-820C-9B0E184FB048}" type="pres">
      <dgm:prSet presAssocID="{99BFEBC7-1457-4AB7-A584-836E8D40D1DC}" presName="sibTrans" presStyleCnt="0"/>
      <dgm:spPr/>
    </dgm:pt>
    <dgm:pt modelId="{5994E7FD-403C-5941-A115-FB645668AEDC}" type="pres">
      <dgm:prSet presAssocID="{D21782B5-DEB0-413D-8F7F-39DD18829FEB}" presName="node" presStyleLbl="node1" presStyleIdx="2" presStyleCnt="6">
        <dgm:presLayoutVars>
          <dgm:bulletEnabled val="1"/>
        </dgm:presLayoutVars>
      </dgm:prSet>
      <dgm:spPr/>
    </dgm:pt>
    <dgm:pt modelId="{F092AEA1-D7C8-EF4F-A56F-0CEA0596108B}" type="pres">
      <dgm:prSet presAssocID="{46973CC7-CE88-4F61-92B9-380AB9A64855}" presName="sibTrans" presStyleCnt="0"/>
      <dgm:spPr/>
    </dgm:pt>
    <dgm:pt modelId="{622FD315-EF00-464F-903E-C163DC80898A}" type="pres">
      <dgm:prSet presAssocID="{31ABF0F9-B461-4CBD-B5EF-5F328B2E4159}" presName="node" presStyleLbl="node1" presStyleIdx="3" presStyleCnt="6">
        <dgm:presLayoutVars>
          <dgm:bulletEnabled val="1"/>
        </dgm:presLayoutVars>
      </dgm:prSet>
      <dgm:spPr/>
    </dgm:pt>
    <dgm:pt modelId="{FC4865FF-3AC8-A747-8F41-1C1E7B4AD18B}" type="pres">
      <dgm:prSet presAssocID="{AA0D3BED-7FDE-4F2D-948D-0FC5906F00E3}" presName="sibTrans" presStyleCnt="0"/>
      <dgm:spPr/>
    </dgm:pt>
    <dgm:pt modelId="{70418D15-BA4A-2049-A352-204F509FAAEE}" type="pres">
      <dgm:prSet presAssocID="{E8DA901F-7E84-409C-9337-85579C564E95}" presName="node" presStyleLbl="node1" presStyleIdx="4" presStyleCnt="6">
        <dgm:presLayoutVars>
          <dgm:bulletEnabled val="1"/>
        </dgm:presLayoutVars>
      </dgm:prSet>
      <dgm:spPr/>
    </dgm:pt>
    <dgm:pt modelId="{FFB40929-B1D9-1B46-B577-8463836F0AB5}" type="pres">
      <dgm:prSet presAssocID="{8AF0EE88-33AC-4ABD-9E5B-384A173BE4BD}" presName="sibTrans" presStyleCnt="0"/>
      <dgm:spPr/>
    </dgm:pt>
    <dgm:pt modelId="{5F8A0B32-AF1D-E342-BD3D-9E4DC2397B64}" type="pres">
      <dgm:prSet presAssocID="{62385073-A69F-4E49-9F27-25FE9B55325F}" presName="node" presStyleLbl="node1" presStyleIdx="5" presStyleCnt="6">
        <dgm:presLayoutVars>
          <dgm:bulletEnabled val="1"/>
        </dgm:presLayoutVars>
      </dgm:prSet>
      <dgm:spPr/>
    </dgm:pt>
  </dgm:ptLst>
  <dgm:cxnLst>
    <dgm:cxn modelId="{8C203A08-8504-4095-8D53-A8D6D0AAC6AD}" srcId="{906A02A4-3506-400B-B878-C458B9353194}" destId="{D21782B5-DEB0-413D-8F7F-39DD18829FEB}" srcOrd="2" destOrd="0" parTransId="{A79056FB-65A6-460E-A10E-2674DBB2B55F}" sibTransId="{46973CC7-CE88-4F61-92B9-380AB9A64855}"/>
    <dgm:cxn modelId="{D1684F15-F492-7C47-9602-EEF125CB8D6B}" type="presOf" srcId="{906A02A4-3506-400B-B878-C458B9353194}" destId="{EA2C7EC7-D581-764D-9E21-AF66DE33BB18}" srcOrd="0" destOrd="0" presId="urn:microsoft.com/office/officeart/2005/8/layout/default"/>
    <dgm:cxn modelId="{EFE1CA1D-D167-884E-ABB0-943D8A9CD8FC}" type="presOf" srcId="{E8DA901F-7E84-409C-9337-85579C564E95}" destId="{70418D15-BA4A-2049-A352-204F509FAAEE}" srcOrd="0" destOrd="0" presId="urn:microsoft.com/office/officeart/2005/8/layout/default"/>
    <dgm:cxn modelId="{D647F322-9756-844F-B94A-9FCC59312461}" type="presOf" srcId="{D21782B5-DEB0-413D-8F7F-39DD18829FEB}" destId="{5994E7FD-403C-5941-A115-FB645668AEDC}" srcOrd="0" destOrd="0" presId="urn:microsoft.com/office/officeart/2005/8/layout/default"/>
    <dgm:cxn modelId="{4DE8C224-33C9-437E-9808-71883296BBCB}" srcId="{906A02A4-3506-400B-B878-C458B9353194}" destId="{E8DA901F-7E84-409C-9337-85579C564E95}" srcOrd="4" destOrd="0" parTransId="{1B5FED22-AF94-464A-8D44-117E6F615201}" sibTransId="{8AF0EE88-33AC-4ABD-9E5B-384A173BE4BD}"/>
    <dgm:cxn modelId="{91DE2B29-9C9E-CB42-9D5E-3A972440ACCB}" type="presOf" srcId="{AAF2F165-BE76-43EF-B6C8-22EF246BCE41}" destId="{58DA02D0-B71B-1C4D-A8EC-36F283723D81}" srcOrd="0" destOrd="0" presId="urn:microsoft.com/office/officeart/2005/8/layout/default"/>
    <dgm:cxn modelId="{B3C23C3A-AB70-443C-BE87-79E844CA7087}" srcId="{906A02A4-3506-400B-B878-C458B9353194}" destId="{AAF2F165-BE76-43EF-B6C8-22EF246BCE41}" srcOrd="0" destOrd="0" parTransId="{5B329419-73AB-45B1-8F1C-3E0A6DAA361C}" sibTransId="{9C1501CF-7DA5-4D5A-8878-DEE6E24D8C14}"/>
    <dgm:cxn modelId="{FBA85F5C-AB0B-4218-9BB9-4EFB98F92CA3}" srcId="{906A02A4-3506-400B-B878-C458B9353194}" destId="{31ABF0F9-B461-4CBD-B5EF-5F328B2E4159}" srcOrd="3" destOrd="0" parTransId="{7EDC1118-B007-489A-833B-66FE043F937E}" sibTransId="{AA0D3BED-7FDE-4F2D-948D-0FC5906F00E3}"/>
    <dgm:cxn modelId="{26074751-3788-4160-BF52-5388528DC6CB}" srcId="{906A02A4-3506-400B-B878-C458B9353194}" destId="{694B0E7A-6E4F-4204-9A8E-F108CFAABDA9}" srcOrd="1" destOrd="0" parTransId="{99F18B99-BF23-4576-B944-5183F6F0FCFB}" sibTransId="{99BFEBC7-1457-4AB7-A584-836E8D40D1DC}"/>
    <dgm:cxn modelId="{2AAC1054-F1E8-4122-8046-4AF1A8A9E2C9}" srcId="{906A02A4-3506-400B-B878-C458B9353194}" destId="{62385073-A69F-4E49-9F27-25FE9B55325F}" srcOrd="5" destOrd="0" parTransId="{FA99E816-88EA-4F08-8D8D-6B2C2E0FB06E}" sibTransId="{CD660259-2184-4B0F-BF55-0D2DBE643D28}"/>
    <dgm:cxn modelId="{7A9CFB7C-B5D8-6A43-B8DD-1F18904A079A}" type="presOf" srcId="{31ABF0F9-B461-4CBD-B5EF-5F328B2E4159}" destId="{622FD315-EF00-464F-903E-C163DC80898A}" srcOrd="0" destOrd="0" presId="urn:microsoft.com/office/officeart/2005/8/layout/default"/>
    <dgm:cxn modelId="{3A430A96-0218-DC4F-95A6-9AFA46F0979F}" type="presOf" srcId="{62385073-A69F-4E49-9F27-25FE9B55325F}" destId="{5F8A0B32-AF1D-E342-BD3D-9E4DC2397B64}" srcOrd="0" destOrd="0" presId="urn:microsoft.com/office/officeart/2005/8/layout/default"/>
    <dgm:cxn modelId="{2ED207C0-92C6-4947-9F6B-C8808FCBE568}" type="presOf" srcId="{694B0E7A-6E4F-4204-9A8E-F108CFAABDA9}" destId="{4B3B6E05-A16F-7544-8CCB-19C56644D6DD}" srcOrd="0" destOrd="0" presId="urn:microsoft.com/office/officeart/2005/8/layout/default"/>
    <dgm:cxn modelId="{C43193DE-D3C0-B446-A8D4-6C9295C6E67E}" type="presParOf" srcId="{EA2C7EC7-D581-764D-9E21-AF66DE33BB18}" destId="{58DA02D0-B71B-1C4D-A8EC-36F283723D81}" srcOrd="0" destOrd="0" presId="urn:microsoft.com/office/officeart/2005/8/layout/default"/>
    <dgm:cxn modelId="{6B6CC461-BF5A-054D-83FE-6384476584AC}" type="presParOf" srcId="{EA2C7EC7-D581-764D-9E21-AF66DE33BB18}" destId="{8A181E64-3F43-4A4C-8347-35740DA3B306}" srcOrd="1" destOrd="0" presId="urn:microsoft.com/office/officeart/2005/8/layout/default"/>
    <dgm:cxn modelId="{BB7893CD-6B22-BB4C-A397-77FA2B644024}" type="presParOf" srcId="{EA2C7EC7-D581-764D-9E21-AF66DE33BB18}" destId="{4B3B6E05-A16F-7544-8CCB-19C56644D6DD}" srcOrd="2" destOrd="0" presId="urn:microsoft.com/office/officeart/2005/8/layout/default"/>
    <dgm:cxn modelId="{9535F576-9540-5145-A9C5-37E7654CD5F5}" type="presParOf" srcId="{EA2C7EC7-D581-764D-9E21-AF66DE33BB18}" destId="{D0CBED31-D6B6-2A47-820C-9B0E184FB048}" srcOrd="3" destOrd="0" presId="urn:microsoft.com/office/officeart/2005/8/layout/default"/>
    <dgm:cxn modelId="{E10A607A-20E6-8041-B2BC-21AFD635A048}" type="presParOf" srcId="{EA2C7EC7-D581-764D-9E21-AF66DE33BB18}" destId="{5994E7FD-403C-5941-A115-FB645668AEDC}" srcOrd="4" destOrd="0" presId="urn:microsoft.com/office/officeart/2005/8/layout/default"/>
    <dgm:cxn modelId="{421C1F3D-D359-594C-862F-51A8BAAEEEBD}" type="presParOf" srcId="{EA2C7EC7-D581-764D-9E21-AF66DE33BB18}" destId="{F092AEA1-D7C8-EF4F-A56F-0CEA0596108B}" srcOrd="5" destOrd="0" presId="urn:microsoft.com/office/officeart/2005/8/layout/default"/>
    <dgm:cxn modelId="{0AD7722D-2EB0-614A-A32C-D19790AA42A3}" type="presParOf" srcId="{EA2C7EC7-D581-764D-9E21-AF66DE33BB18}" destId="{622FD315-EF00-464F-903E-C163DC80898A}" srcOrd="6" destOrd="0" presId="urn:microsoft.com/office/officeart/2005/8/layout/default"/>
    <dgm:cxn modelId="{AB52AC16-F216-E544-A78D-2F33FD9C1393}" type="presParOf" srcId="{EA2C7EC7-D581-764D-9E21-AF66DE33BB18}" destId="{FC4865FF-3AC8-A747-8F41-1C1E7B4AD18B}" srcOrd="7" destOrd="0" presId="urn:microsoft.com/office/officeart/2005/8/layout/default"/>
    <dgm:cxn modelId="{A52B73C5-9B79-2C4C-A775-C86F29B62CCC}" type="presParOf" srcId="{EA2C7EC7-D581-764D-9E21-AF66DE33BB18}" destId="{70418D15-BA4A-2049-A352-204F509FAAEE}" srcOrd="8" destOrd="0" presId="urn:microsoft.com/office/officeart/2005/8/layout/default"/>
    <dgm:cxn modelId="{C28D200B-43AF-884F-A5CB-B794698B5387}" type="presParOf" srcId="{EA2C7EC7-D581-764D-9E21-AF66DE33BB18}" destId="{FFB40929-B1D9-1B46-B577-8463836F0AB5}" srcOrd="9" destOrd="0" presId="urn:microsoft.com/office/officeart/2005/8/layout/default"/>
    <dgm:cxn modelId="{9013A17D-5AFC-2243-8EBC-91C54E3DB4DC}" type="presParOf" srcId="{EA2C7EC7-D581-764D-9E21-AF66DE33BB18}" destId="{5F8A0B32-AF1D-E342-BD3D-9E4DC2397B6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A02D0-B71B-1C4D-A8EC-36F283723D81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rgbClr val="0AA62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>
              <a:latin typeface="Helvetica" pitchFamily="2" charset="0"/>
            </a:rPr>
            <a:t>Helyszínfüggetlen</a:t>
          </a:r>
          <a:endParaRPr lang="en-US" sz="2400" kern="1200">
            <a:latin typeface="Helvetica" pitchFamily="2" charset="0"/>
          </a:endParaRPr>
        </a:p>
      </dsp:txBody>
      <dsp:txXfrm>
        <a:off x="0" y="39687"/>
        <a:ext cx="3286125" cy="1971675"/>
      </dsp:txXfrm>
    </dsp:sp>
    <dsp:sp modelId="{4B3B6E05-A16F-7544-8CCB-19C56644D6DD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rgbClr val="0AA62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>
              <a:latin typeface="Helvetica" pitchFamily="2" charset="0"/>
            </a:rPr>
            <a:t>Külső</a:t>
          </a:r>
          <a:r>
            <a:rPr lang="en-US" sz="2400" kern="1200">
              <a:latin typeface="Helvetica" pitchFamily="2" charset="0"/>
            </a:rPr>
            <a:t> </a:t>
          </a:r>
          <a:r>
            <a:rPr lang="en-US" sz="2400" kern="1200" err="1">
              <a:latin typeface="Helvetica" pitchFamily="2" charset="0"/>
            </a:rPr>
            <a:t>hatásoktól</a:t>
          </a:r>
          <a:r>
            <a:rPr lang="en-US" sz="2400" kern="1200">
              <a:latin typeface="Helvetica" pitchFamily="2" charset="0"/>
            </a:rPr>
            <a:t> </a:t>
          </a:r>
          <a:r>
            <a:rPr lang="en-US" sz="2400" kern="1200" err="1">
              <a:latin typeface="Helvetica" pitchFamily="2" charset="0"/>
            </a:rPr>
            <a:t>mentes</a:t>
          </a:r>
          <a:r>
            <a:rPr lang="en-US" sz="2400" kern="1200">
              <a:latin typeface="Helvetica" pitchFamily="2" charset="0"/>
            </a:rPr>
            <a:t> </a:t>
          </a:r>
          <a:r>
            <a:rPr lang="en-US" sz="2400" kern="1200" err="1">
              <a:latin typeface="Helvetica" pitchFamily="2" charset="0"/>
            </a:rPr>
            <a:t>környezet</a:t>
          </a:r>
          <a:endParaRPr lang="en-US" sz="2400" kern="1200">
            <a:latin typeface="Helvetica" pitchFamily="2" charset="0"/>
          </a:endParaRPr>
        </a:p>
      </dsp:txBody>
      <dsp:txXfrm>
        <a:off x="3614737" y="39687"/>
        <a:ext cx="3286125" cy="1971675"/>
      </dsp:txXfrm>
    </dsp:sp>
    <dsp:sp modelId="{5994E7FD-403C-5941-A115-FB645668AEDC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rgbClr val="0AA62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>
              <a:latin typeface="Helvetica" pitchFamily="2" charset="0"/>
            </a:rPr>
            <a:t>Kb</a:t>
          </a:r>
          <a:r>
            <a:rPr lang="en-US" sz="2400" kern="1200">
              <a:latin typeface="Helvetica" pitchFamily="2" charset="0"/>
            </a:rPr>
            <a:t>. 90%-al </a:t>
          </a:r>
          <a:r>
            <a:rPr lang="en-US" sz="2400" kern="1200" err="1">
              <a:latin typeface="Helvetica" pitchFamily="2" charset="0"/>
            </a:rPr>
            <a:t>kevesebb</a:t>
          </a:r>
          <a:r>
            <a:rPr lang="en-US" sz="2400" kern="1200">
              <a:latin typeface="Helvetica" pitchFamily="2" charset="0"/>
            </a:rPr>
            <a:t> </a:t>
          </a:r>
          <a:r>
            <a:rPr lang="en-US" sz="2400" kern="1200" err="1">
              <a:latin typeface="Helvetica" pitchFamily="2" charset="0"/>
            </a:rPr>
            <a:t>víz</a:t>
          </a:r>
          <a:endParaRPr lang="en-US" sz="2400" kern="1200">
            <a:latin typeface="Helvetica" pitchFamily="2" charset="0"/>
          </a:endParaRPr>
        </a:p>
      </dsp:txBody>
      <dsp:txXfrm>
        <a:off x="7229475" y="39687"/>
        <a:ext cx="3286125" cy="1971675"/>
      </dsp:txXfrm>
    </dsp:sp>
    <dsp:sp modelId="{622FD315-EF00-464F-903E-C163DC80898A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rgbClr val="0AA62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>
              <a:latin typeface="Helvetica" pitchFamily="2" charset="0"/>
            </a:rPr>
            <a:t>Kb</a:t>
          </a:r>
          <a:r>
            <a:rPr lang="en-US" sz="2400" kern="1200">
              <a:latin typeface="Helvetica" pitchFamily="2" charset="0"/>
            </a:rPr>
            <a:t>. 3-4x </a:t>
          </a:r>
          <a:r>
            <a:rPr lang="en-US" sz="2400" kern="1200" err="1">
              <a:latin typeface="Helvetica" pitchFamily="2" charset="0"/>
            </a:rPr>
            <a:t>gyorsabb</a:t>
          </a:r>
          <a:endParaRPr lang="en-US" sz="2400" kern="1200">
            <a:latin typeface="Helvetica" pitchFamily="2" charset="0"/>
          </a:endParaRPr>
        </a:p>
      </dsp:txBody>
      <dsp:txXfrm>
        <a:off x="0" y="2339975"/>
        <a:ext cx="3286125" cy="1971675"/>
      </dsp:txXfrm>
    </dsp:sp>
    <dsp:sp modelId="{70418D15-BA4A-2049-A352-204F509FAAEE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rgbClr val="0AA62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>
              <a:latin typeface="Helvetica" pitchFamily="2" charset="0"/>
            </a:rPr>
            <a:t>Vegyszerek</a:t>
          </a:r>
          <a:r>
            <a:rPr lang="en-US" sz="2400" kern="1200">
              <a:latin typeface="Helvetica" pitchFamily="2" charset="0"/>
            </a:rPr>
            <a:t> </a:t>
          </a:r>
          <a:r>
            <a:rPr lang="en-US" sz="2400" kern="1200" err="1">
              <a:latin typeface="Helvetica" pitchFamily="2" charset="0"/>
            </a:rPr>
            <a:t>mellőzése</a:t>
          </a:r>
          <a:endParaRPr lang="en-US" sz="2400" kern="1200">
            <a:latin typeface="Helvetica" pitchFamily="2" charset="0"/>
          </a:endParaRPr>
        </a:p>
      </dsp:txBody>
      <dsp:txXfrm>
        <a:off x="3614737" y="2339975"/>
        <a:ext cx="3286125" cy="1971675"/>
      </dsp:txXfrm>
    </dsp:sp>
    <dsp:sp modelId="{5F8A0B32-AF1D-E342-BD3D-9E4DC2397B64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rgbClr val="0AA62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>
              <a:latin typeface="Helvetica" pitchFamily="2" charset="0"/>
            </a:rPr>
            <a:t>Maximális</a:t>
          </a:r>
          <a:r>
            <a:rPr lang="en-US" sz="2400" kern="1200">
              <a:latin typeface="Helvetica" pitchFamily="2" charset="0"/>
            </a:rPr>
            <a:t> </a:t>
          </a:r>
          <a:r>
            <a:rPr lang="en-US" sz="2400" kern="1200" err="1">
              <a:latin typeface="Helvetica" pitchFamily="2" charset="0"/>
            </a:rPr>
            <a:t>terméshozam</a:t>
          </a:r>
          <a:endParaRPr lang="en-US" sz="2400" kern="1200">
            <a:latin typeface="Helvetica" pitchFamily="2" charset="0"/>
          </a:endParaRPr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1DA318-2BE0-6703-20F6-8E9C30E54B8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4C47982-1CDC-4F99-99AD-66A080AC1F6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9FE7AAD-3A16-3C7B-D9E6-E5D6CB8AE64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4F5F37-7B6D-C344-BAE1-2603B25D4348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BFCDA1-2A36-227E-1522-1A58DB692F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E5DC52D-6778-58FA-8AA8-9FC379EB24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F95144-6C63-FE49-8658-5A7A162B1B77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1370276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B024BC-A123-D0AF-0B01-D3347D8745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43B5EBF-FD0A-7915-BC31-8B8596F081A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2AF4E3-ED73-BA5E-C64C-3D0409DE1BB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9484A2-D490-F040-B4BB-DB5092C0174B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1497DBF-7EB9-BB4E-58F7-CDF2672161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435C49D-95FF-D0F1-4980-DE9F322932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2A4361-65D0-C646-9C74-D283C8848808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847930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2295034-F7CB-0917-7833-FD68373FCBF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4ADEC19-CAD9-DB68-250A-D24DBDC6F20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B5FBCC-CBB2-A319-5F8A-A3EF58F6100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ABDE80-7FC9-AD4F-854E-C4329AC85C29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4B7784B-A094-8A4F-4DC6-23AFF5CE3C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4BED5B4-6126-E667-1916-4B70066B0C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53772D-A06A-CB44-A810-F5CC6366A1CE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75925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F7FA77-5BB3-1537-6DFA-0F716008257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4FD872-4BCD-2040-58D0-C8C463C15D6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BCE1028-8E28-17BB-F044-788C05F64A3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475B09-E69E-FB4C-AC76-5F5BE9176D23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68847D-9CED-066C-AD84-B7EF522EAA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8984D3E-B4D0-A4D7-F410-665808798B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BF5D19-A8A6-7A4B-83C1-49FCDBE0C4A8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4537745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9A8BBE-E1B8-A333-E0D2-B8DC21355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72C8962-9613-43E0-7C59-E4F51E285E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388A97-162A-3F97-8109-4B7C799FB3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4562E0-5E4C-E949-A330-AC0E97C79EB7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E088218-70BD-1A4C-10C2-B6392962EA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E403454-FE56-AC5E-6FD0-90FAA997DE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A49736-CBE2-D049-B007-212F26ABB21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378450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AC931E-A14B-B95D-05DD-929265DAB5D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12E339-87A2-721F-340E-D1C7BC5BF3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88FF1C1-1588-FE1E-D5F0-8C2D1642091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4A2D01A-4D72-52D1-C5FB-64C2FD34E4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616F15-77D3-D246-909F-EE4188380356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4DFC5CC-34E3-8715-BE4E-1736C188A7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EBFF295-4C4C-2F1D-7512-48322F3247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EA8C60-7785-9641-B8ED-9A267E1989CA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762868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C704F3-B409-F981-6EB6-0777CA19F0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1608C55-DBDD-C8E8-92D6-2820CF7401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3ABE1A1-0A90-F0CB-3411-EB84FFD5C2D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88E4FF4-D24B-329B-6CDA-AE56999B5FE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2FF016F-884C-B92A-5B15-F286C671D75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17A6329-1934-D9BF-B55C-EBD8FED112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4E02D5-D290-794E-9182-1740CECBB9D0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375C9AB-EB4F-B74B-95AA-A5087336EB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C517F0C-B492-0377-6535-05852ABA82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461952-146D-C14B-86C9-BDFFB79C3C2E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461800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7589F7-EC66-1181-2EAC-A07B4FF335F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54518F23-7E7F-D6E4-26F4-F21888D1AEC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6BEF1F-F999-4F44-888D-A4170C38AC7E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1998FE1-01A7-592D-7AE8-63A274DD09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697A25-26FF-D506-83E5-88EFEF6E89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75BE62-A173-DC4B-BB3D-CF8741A866D3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1833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1466DDF-4463-6A9F-3D33-431EAF60A3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E67478-9EFD-5149-9BD5-76F8E0FF7B03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9073109-CD12-5EF4-734C-CA3ABBB3B8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10C055E-1462-F3EA-7091-5CFB5A7F4F5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1C5C98-569C-2240-9DF9-F27BD35ABA90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0095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AD8817-F940-23CB-BAF7-E8B7C745F4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85425D-A84E-932C-6801-C7F9181F1AA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86C7E57-7E02-D26D-1FC7-E8669111D3E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2CCFA4A-B16F-B7DF-EE8D-D605586F3A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2FB7D7-6BC0-EB43-BF79-20EEDEEE4788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49A3464-7E06-49C1-AC18-CA4EB3FAFD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A347A8E-9AEF-D65E-049D-7D2E058368C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EE1B01-1B79-1047-976F-4A09DB4A4371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082694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480EDC-6AB1-EE99-34FB-28C9ADF23B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5013536-7B5E-6869-D7CB-E2F25EC74F3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2E52CE2-AF27-6DF0-73C9-A1B74067465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E81F0D4-2489-D1C9-DBFB-C242594AD5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B95C1B-75F8-044C-A310-617DBC6DE266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8879F2F-9B9E-4B12-8A13-428D9F4970D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28C1FFF-C256-8636-F723-DD640B684F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EEAA89-F8DA-B446-ADBB-7C1D474C0C55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331118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239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Marke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658310D-09B5-5A1A-C2F8-0A49AF7CF2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49163B3-3B53-F0C9-C741-9A0669B2D2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262B432-CF23-EC07-3F90-405527E7236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DD9AEC1-F711-6744-8BBA-267753413CFA}" type="datetime1">
              <a:rPr lang="hu-HU"/>
              <a:pPr lvl="0"/>
              <a:t>2023. 04. 03.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FD18EC8-35E9-1F39-5DDA-52519ED24E5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5E0F736-1417-EDB0-3021-EFBE5C0845D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2296871-90E7-6B4F-86BD-989324172F36}" type="slidenum"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hu-HU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hu-HU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atfarming.in/hydroponic-fodder-system" TargetMode="External"/><Relationship Id="rId13" Type="http://schemas.openxmlformats.org/officeDocument/2006/relationships/hyperlink" Target="https://playgrowned.com/novenytermeszto-led-lampak-osszehasonlitasa/" TargetMode="External"/><Relationship Id="rId18" Type="http://schemas.openxmlformats.org/officeDocument/2006/relationships/hyperlink" Target="https://mezohir.hu/2022/05/11/agrar-vertikalis-belteri-farm-a-pinceben-mezogazdasag/" TargetMode="External"/><Relationship Id="rId3" Type="http://schemas.openxmlformats.org/officeDocument/2006/relationships/hyperlink" Target="https://www.researchgate.net/profile/Volkan-Yesil/publication/345779976_AN_INNOVATIVE_APPROACH_TO_PRODUCE_FORAGE_CROPS_BARLEY_FODDER_IN_VERTICAL_FARMING_SYSTEM/links/5fadbd2ca6fdcc9389b1e4cc/AN-INNOVATIVE-APPROACH-TO-PRODUCE-FORAGE-CROPS-BARLEY-FODDER-IN-VERTICAL-FARMING-SYSTEM.pdf" TargetMode="External"/><Relationship Id="rId21" Type="http://schemas.openxmlformats.org/officeDocument/2006/relationships/hyperlink" Target="https://budairfgsulinethu-my.sharepoint.com/personal/szilagyib_20ny_budai-rfg_sulinet_hu/Documents/Microsoft%20Teams-cseveg&#233;si%20f&#225;jlok/kemia%20prezi.pptx" TargetMode="External"/><Relationship Id="rId7" Type="http://schemas.openxmlformats.org/officeDocument/2006/relationships/hyperlink" Target="https://www.researchgate.net/profile/Florin-Nenciu/publication/352926096_Research_study_on_optimization_of_constructive_and_functional_elements_of_vertical_mixers_used_to_obtain_mixed_fodder/links/60e28e4f458515d6fbfd4b01/Research-study-on-optimization-of-constructive-and-functional-elements-of-vertical-mixers-used-to-obtain-mixed-fodder.pdf" TargetMode="External"/><Relationship Id="rId12" Type="http://schemas.openxmlformats.org/officeDocument/2006/relationships/hyperlink" Target="https://agronomyjournal.usamv.ro/pdf/2020/issue_2/Art40.pdf" TargetMode="External"/><Relationship Id="rId17" Type="http://schemas.openxmlformats.org/officeDocument/2006/relationships/hyperlink" Target="https://lighting.tungsram.com/hu/hirek/kutatasi-celu-vertikalis-farmot-nyitott-a-tungsram" TargetMode="External"/><Relationship Id="rId2" Type="http://schemas.openxmlformats.org/officeDocument/2006/relationships/hyperlink" Target="https://www.youtube.com/@AquaShieldAquaponics" TargetMode="External"/><Relationship Id="rId16" Type="http://schemas.openxmlformats.org/officeDocument/2006/relationships/hyperlink" Target="https://www.bedrock.farm/" TargetMode="External"/><Relationship Id="rId20" Type="http://schemas.openxmlformats.org/officeDocument/2006/relationships/hyperlink" Target="https://www.agroinform.hu/kerteszet_szoleszet/vertikalis-belteri-farmok-a-metropoliszok-uj-gazdasagai-hidroponia-60182-0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ageresearch.in/wp-content/uploads/2019/03/217-223.pdf" TargetMode="External"/><Relationship Id="rId11" Type="http://schemas.openxmlformats.org/officeDocument/2006/relationships/hyperlink" Target="https://link.springer.com/article/10.1007/s10658-007-9213-x" TargetMode="External"/><Relationship Id="rId5" Type="http://schemas.openxmlformats.org/officeDocument/2006/relationships/hyperlink" Target="https://www.hydroponicsafrica.org/fodder-systems/" TargetMode="External"/><Relationship Id="rId15" Type="http://schemas.openxmlformats.org/officeDocument/2006/relationships/hyperlink" Target="https://skygreenscanada.com/types-of-fodder" TargetMode="External"/><Relationship Id="rId10" Type="http://schemas.openxmlformats.org/officeDocument/2006/relationships/hyperlink" Target="https://www.sciencedirect.com/science/article/abs/pii/S0360544222021594" TargetMode="External"/><Relationship Id="rId19" Type="http://schemas.openxmlformats.org/officeDocument/2006/relationships/hyperlink" Target="https://agroforum.hu/szakcikkek/hazikert/hogyan-inditsuk-el-a-sajat-vertikalis-gazdalkodasunkat-otthon/" TargetMode="External"/><Relationship Id="rId4" Type="http://schemas.openxmlformats.org/officeDocument/2006/relationships/hyperlink" Target="https://www.incdmtm.ro/editura/documente/pag.%2063-71_AN%20AUTOMATIC%20MECHANICAL%20SYSTEM.pdf" TargetMode="External"/><Relationship Id="rId9" Type="http://schemas.openxmlformats.org/officeDocument/2006/relationships/hyperlink" Target="http://skillbihar.blogspot.com/2017/09/hydroponic-fodder-system.html" TargetMode="External"/><Relationship Id="rId14" Type="http://schemas.openxmlformats.org/officeDocument/2006/relationships/hyperlink" Target="https://www.mdpi.com/2073-4441/12/11/300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bg>
      <p:bgPr>
        <a:blipFill dpi="0" rotWithShape="1">
          <a:blip r:embed="rId2">
            <a:alphaModFix amt="8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3">
            <a:extLst>
              <a:ext uri="{FF2B5EF4-FFF2-40B4-BE49-F238E27FC236}">
                <a16:creationId xmlns:a16="http://schemas.microsoft.com/office/drawing/2014/main" id="{D2EDBA14-F9AA-DBD9-0A0D-2F1C509593F2}"/>
              </a:ext>
            </a:extLst>
          </p:cNvPr>
          <p:cNvSpPr/>
          <p:nvPr/>
        </p:nvSpPr>
        <p:spPr>
          <a:xfrm>
            <a:off x="1625602" y="1676396"/>
            <a:ext cx="9042401" cy="3098801"/>
          </a:xfrm>
          <a:prstGeom prst="rect">
            <a:avLst/>
          </a:prstGeom>
          <a:solidFill>
            <a:srgbClr val="000000">
              <a:alpha val="71000"/>
            </a:srgbClr>
          </a:solidFill>
          <a:ln w="12701" cap="flat">
            <a:solidFill>
              <a:schemeClr val="tx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E2474263-23D9-685F-9B0A-D30C6F479504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err="1">
                <a:solidFill>
                  <a:srgbClr val="FFFFFF"/>
                </a:solidFill>
                <a:latin typeface="Impact" panose="020B0806030902050204" pitchFamily="34" charset="0"/>
              </a:rPr>
              <a:t>Vertikális</a:t>
            </a:r>
            <a:r>
              <a:rPr lang="en-US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US" err="1">
                <a:solidFill>
                  <a:srgbClr val="FFFFFF"/>
                </a:solidFill>
                <a:latin typeface="Impact" panose="020B0806030902050204" pitchFamily="34" charset="0"/>
              </a:rPr>
              <a:t>gazdálkodás</a:t>
            </a:r>
            <a:endParaRPr lang="hu-HU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rowing Fodder for Chickens - Backyard Poultry">
            <a:extLst>
              <a:ext uri="{FF2B5EF4-FFF2-40B4-BE49-F238E27FC236}">
                <a16:creationId xmlns:a16="http://schemas.microsoft.com/office/drawing/2014/main" id="{281607C1-50FD-9DB9-8B5C-4656CE34F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2236"/>
          <a:stretch/>
        </p:blipFill>
        <p:spPr bwMode="auto">
          <a:xfrm>
            <a:off x="4086631" y="-164123"/>
            <a:ext cx="9793492" cy="7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805447F-A245-FA5E-A721-DCD4CEE867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1599"/>
            <a:ext cx="3822189" cy="1899912"/>
          </a:xfrm>
        </p:spPr>
        <p:txBody>
          <a:bodyPr>
            <a:normAutofit/>
          </a:bodyPr>
          <a:lstStyle/>
          <a:p>
            <a:pPr lvl="0"/>
            <a:r>
              <a:rPr lang="en-US"/>
              <a:t>Fodder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3806783-18D3-989D-9ECD-07189F399B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434201"/>
            <a:ext cx="4848225" cy="4223774"/>
          </a:xfrm>
        </p:spPr>
        <p:txBody>
          <a:bodyPr>
            <a:normAutofit/>
          </a:bodyPr>
          <a:lstStyle/>
          <a:p>
            <a:r>
              <a:rPr lang="en-US" sz="2400" err="1">
                <a:latin typeface="Helvetica" pitchFamily="2" charset="0"/>
              </a:rPr>
              <a:t>Alternatív</a:t>
            </a:r>
            <a:r>
              <a:rPr lang="en-US" sz="2400">
                <a:latin typeface="Helvetica" pitchFamily="2" charset="0"/>
              </a:rPr>
              <a:t> </a:t>
            </a:r>
            <a:r>
              <a:rPr lang="en-US" sz="2400" err="1">
                <a:latin typeface="Helvetica" pitchFamily="2" charset="0"/>
              </a:rPr>
              <a:t>takarmány</a:t>
            </a:r>
            <a:endParaRPr lang="en-US" sz="2400">
              <a:latin typeface="Helvetica" pitchFamily="2" charset="0"/>
            </a:endParaRPr>
          </a:p>
          <a:p>
            <a:pPr lvl="0"/>
            <a:r>
              <a:rPr lang="en-US" sz="2400" err="1">
                <a:latin typeface="Helvetica" pitchFamily="2" charset="0"/>
              </a:rPr>
              <a:t>Állatok</a:t>
            </a:r>
            <a:r>
              <a:rPr lang="en-US" sz="2400">
                <a:latin typeface="Helvetica" pitchFamily="2" charset="0"/>
              </a:rPr>
              <a:t> </a:t>
            </a:r>
            <a:r>
              <a:rPr lang="en-US" sz="2400" err="1">
                <a:latin typeface="Helvetica" pitchFamily="2" charset="0"/>
              </a:rPr>
              <a:t>egészsége</a:t>
            </a:r>
            <a:endParaRPr lang="en-US" sz="2400">
              <a:latin typeface="Helvetica" pitchFamily="2" charset="0"/>
            </a:endParaRPr>
          </a:p>
          <a:p>
            <a:pPr lvl="0"/>
            <a:r>
              <a:rPr lang="en-US" sz="2400" err="1">
                <a:latin typeface="Helvetica" pitchFamily="2" charset="0"/>
              </a:rPr>
              <a:t>Magasabb</a:t>
            </a:r>
            <a:r>
              <a:rPr lang="en-US" sz="2400">
                <a:latin typeface="Helvetica" pitchFamily="2" charset="0"/>
              </a:rPr>
              <a:t> </a:t>
            </a:r>
            <a:r>
              <a:rPr lang="en-US" sz="2400" err="1">
                <a:latin typeface="Helvetica" pitchFamily="2" charset="0"/>
              </a:rPr>
              <a:t>tápanyagtartalom</a:t>
            </a:r>
            <a:endParaRPr lang="en-US" sz="2400">
              <a:latin typeface="Helvetica" pitchFamily="2" charset="0"/>
            </a:endParaRPr>
          </a:p>
          <a:p>
            <a:pPr lvl="0"/>
            <a:r>
              <a:rPr lang="en-US" sz="2400">
                <a:latin typeface="Helvetica" pitchFamily="2" charset="0"/>
              </a:rPr>
              <a:t>100%-ban </a:t>
            </a:r>
            <a:r>
              <a:rPr lang="en-US" sz="2400" err="1">
                <a:latin typeface="Helvetica" pitchFamily="2" charset="0"/>
              </a:rPr>
              <a:t>hasznosul</a:t>
            </a:r>
            <a:endParaRPr lang="en-US" sz="2400">
              <a:latin typeface="Helvetica" pitchFamily="2" charset="0"/>
            </a:endParaRPr>
          </a:p>
          <a:p>
            <a:pPr lvl="0"/>
            <a:r>
              <a:rPr lang="en-US" sz="2400">
                <a:latin typeface="Helvetica" pitchFamily="2" charset="0"/>
              </a:rPr>
              <a:t>Magyar </a:t>
            </a:r>
            <a:r>
              <a:rPr lang="en-US" sz="2400" err="1">
                <a:latin typeface="Helvetica" pitchFamily="2" charset="0"/>
              </a:rPr>
              <a:t>kecskegazdák</a:t>
            </a:r>
            <a:endParaRPr lang="en-US" sz="2400">
              <a:latin typeface="Helvetica" pitchFamily="2" charset="0"/>
            </a:endParaRPr>
          </a:p>
          <a:p>
            <a:pPr lvl="0"/>
            <a:endParaRPr lang="hu-HU" sz="2000"/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409213-B66F-1B7A-2A3A-67437281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Költségek</a:t>
            </a:r>
          </a:p>
        </p:txBody>
      </p:sp>
      <p:pic>
        <p:nvPicPr>
          <p:cNvPr id="6" name="Kép 6">
            <a:extLst>
              <a:ext uri="{FF2B5EF4-FFF2-40B4-BE49-F238E27FC236}">
                <a16:creationId xmlns:a16="http://schemas.microsoft.com/office/drawing/2014/main" id="{86069AAB-F212-F334-DAFA-D8A8879F5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3" y="2555302"/>
            <a:ext cx="10515600" cy="2891985"/>
          </a:xfrm>
        </p:spPr>
      </p:pic>
    </p:spTree>
    <p:extLst>
      <p:ext uri="{BB962C8B-B14F-4D97-AF65-F5344CB8AC3E}">
        <p14:creationId xmlns:p14="http://schemas.microsoft.com/office/powerpoint/2010/main" val="31267821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CABF50-F90E-2B38-1877-E479DF662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699" y="2766220"/>
            <a:ext cx="10515600" cy="1325559"/>
          </a:xfrm>
        </p:spPr>
        <p:txBody>
          <a:bodyPr/>
          <a:lstStyle/>
          <a:p>
            <a:r>
              <a:rPr lang="hu-HU"/>
              <a:t>Konklúzió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9D4B33F-C347-16CF-F7FC-8E3291BE3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66220"/>
            <a:ext cx="10515600" cy="4351336"/>
          </a:xfrm>
        </p:spPr>
        <p:txBody>
          <a:bodyPr/>
          <a:lstStyle/>
          <a:p>
            <a:r>
              <a:rPr lang="hu-HU">
                <a:latin typeface="Helvetica" pitchFamily="2" charset="0"/>
              </a:rPr>
              <a:t>Alternatív megoldás</a:t>
            </a:r>
          </a:p>
          <a:p>
            <a:r>
              <a:rPr lang="en-US" err="1">
                <a:latin typeface="Helvetica" pitchFamily="2" charset="0"/>
              </a:rPr>
              <a:t>Még</a:t>
            </a:r>
            <a:r>
              <a:rPr lang="en-US">
                <a:latin typeface="Helvetica" pitchFamily="2" charset="0"/>
              </a:rPr>
              <a:t> g</a:t>
            </a:r>
            <a:r>
              <a:rPr lang="hu-HU" err="1">
                <a:latin typeface="Helvetica" pitchFamily="2" charset="0"/>
              </a:rPr>
              <a:t>yerekcipőben</a:t>
            </a:r>
            <a:r>
              <a:rPr lang="hu-HU">
                <a:latin typeface="Helvetica" pitchFamily="2" charset="0"/>
              </a:rPr>
              <a:t> jár</a:t>
            </a:r>
          </a:p>
          <a:p>
            <a:r>
              <a:rPr lang="hu-HU">
                <a:latin typeface="Helvetica" pitchFamily="2" charset="0"/>
              </a:rPr>
              <a:t>Nagy potenciál</a:t>
            </a:r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F2B76C68-C012-D7CB-8995-E476DBA90667}"/>
              </a:ext>
            </a:extLst>
          </p:cNvPr>
          <p:cNvCxnSpPr/>
          <p:nvPr/>
        </p:nvCxnSpPr>
        <p:spPr>
          <a:xfrm>
            <a:off x="4645152" y="1350139"/>
            <a:ext cx="0" cy="4255008"/>
          </a:xfrm>
          <a:prstGeom prst="line">
            <a:avLst/>
          </a:prstGeom>
          <a:ln w="38100">
            <a:solidFill>
              <a:srgbClr val="0AA6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40376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9A89DD-97A0-9A5D-4776-234D806A7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Források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0636D8-8871-D3F2-23B2-A53384625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93" y="1362442"/>
            <a:ext cx="10515600" cy="4375815"/>
          </a:xfrm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lvl="0" indent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https://www.youtube.com/@AquaShieldAquaponics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0" indent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3" tooltip="https://www.researchgate.net/profile/volkan-yesil/publication/345779976_an_innovative_approach_to_produce_forage_crops_barley_fodder_in_vertical_farming_system/links/5fadbd2ca6fdcc9389b1e4cc/an-innovative-approach-to-produce-forage-crops-barley-fodder-in-vertical-farming-system.pdf"/>
              </a:rPr>
              <a:t>www.researchgate.net/profile/Volkan-Yesil/publication/345779976_AN_INNOVATIVE_APPROACH_TO_PRODUCE_FORAGE_CROPS_BARLEY_FODDER_IN_VERTICAL_FARMING_SYSTEM/links/5fadbd2ca6fdcc9389b1e4cc/AN-INNOVATIVE-APPROACH-TO-PRODUCE-FORAGE-CROPS-BARLEY-FODDER-IN-VERTICAL-FARMING-SYSTEM.pdf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0" indent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https://www.incdmtm.ro/editura/documente/pag.%2063-71_AN%20AUTOMATIC%20MECHANICAL%20SYSTEM.pdf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0" indent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https://www.hydroponicsafrica.org/fodder-systems/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rtl="0">
              <a:buNone/>
            </a:pPr>
            <a:r>
              <a:rPr lang="de-DE" sz="900"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6" tooltip="https://forageresearch.in/wp-content/uploads/2019/03/217-223.pdf"/>
              </a:rPr>
              <a:t>https://forageresearch.in/wp-content/uploads/2019/03/217-223.pdf</a:t>
            </a:r>
            <a:endParaRPr lang="de-DE" sz="90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rtl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7"/>
              </a:rPr>
              <a:t>https://www.researchgate.net/profile/Florin-Nenciu/publication/352926096_Research_study_on_optimization_of_constructive_and_functional_elements_of_vertical_mixers_used_to_obtain_mixed_fodder/links/60e28e4f458515d6fbfd4b01/Research-study-on-optimization-of-constructive-and-functional-elements-of-vertical-mixers-used-to-obtain-mixed-fodder.pdf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rtl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8"/>
              </a:rPr>
              <a:t>https://www.goatfarming.in/hydroponic-fodder-system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rtl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9"/>
              </a:rPr>
              <a:t>http://skillbihar.blogspot.com/2017/09/hydroponic-fodder-system.html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rtl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10"/>
              </a:rPr>
              <a:t>https://www.sciencedirect.com/science/article/abs/pii/S0360544222021594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rtl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11"/>
              </a:rPr>
              <a:t>https://link.springer.com/article/10.1007/s10658-007-9213-x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rtl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12"/>
              </a:rPr>
              <a:t>https://agronomyjournal.usamv.ro/pdf/2020/issue_2/Art40.pdf</a:t>
            </a:r>
            <a:endParaRPr lang="de-DE" sz="90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13"/>
              </a:rPr>
              <a:t>https://playgrowned.com/novenytermeszto-led-lampak-osszehasonlitasa/</a:t>
            </a:r>
            <a:endParaRPr lang="hu-HU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14"/>
              </a:rPr>
              <a:t>https://www.mdpi.com/2073-4441/12/11/3009</a:t>
            </a:r>
            <a:endParaRPr lang="hu-HU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15"/>
              </a:rPr>
              <a:t>https://skygreenscanada.com/types-of-fodder</a:t>
            </a:r>
            <a:endParaRPr lang="hu-HU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hu-HU" sz="900" err="1">
                <a:latin typeface="Helvetica" panose="020B0604020202020204" pitchFamily="34" charset="0"/>
                <a:cs typeface="Helvetica" panose="020B0604020202020204" pitchFamily="34" charset="0"/>
                <a:hlinkClick r:id="rId16"/>
              </a:rPr>
              <a:t>Bedrock</a:t>
            </a: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16"/>
              </a:rPr>
              <a:t> Farm</a:t>
            </a:r>
            <a:r>
              <a:rPr lang="en-US" sz="900">
                <a:latin typeface="Helvetica" panose="020B0604020202020204" pitchFamily="34" charset="0"/>
                <a:cs typeface="Helvetica" panose="020B0604020202020204" pitchFamily="34" charset="0"/>
              </a:rPr>
              <a:t> - </a:t>
            </a:r>
            <a:r>
              <a:rPr lang="en-US" sz="900" err="1">
                <a:latin typeface="Helvetica" panose="020B0604020202020204" pitchFamily="34" charset="0"/>
                <a:cs typeface="Helvetica" panose="020B0604020202020204" pitchFamily="34" charset="0"/>
              </a:rPr>
              <a:t>Endre</a:t>
            </a:r>
            <a:r>
              <a:rPr lang="en-US" sz="90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900" err="1">
                <a:latin typeface="Helvetica" panose="020B0604020202020204" pitchFamily="34" charset="0"/>
                <a:cs typeface="Helvetica" panose="020B0604020202020204" pitchFamily="34" charset="0"/>
              </a:rPr>
              <a:t>Dorka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17"/>
              </a:rPr>
              <a:t>https://lighting.tungsram.com/hu/hirek/kutatasi-celu-vertikalis-farmot-nyitott-a-tungsram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18"/>
              </a:rPr>
              <a:t>https://mezohir.hu/2022/05/11/agrar-vertikalis-belteri-farm-a-pinceben-mezogazdasag/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hu-HU" sz="900">
                <a:latin typeface="Helvetica" panose="020B0604020202020204" pitchFamily="34" charset="0"/>
                <a:cs typeface="Helvetica" panose="020B0604020202020204" pitchFamily="34" charset="0"/>
                <a:hlinkClick r:id="rId19"/>
              </a:rPr>
              <a:t>https://agroforum.hu/szakcikkek/hazikert/hogyan-inditsuk-el-a-sajat-vertikalis-gazdalkodasunkat-otthon/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900">
                <a:latin typeface="Helvetica" panose="020B0604020202020204" pitchFamily="34" charset="0"/>
                <a:cs typeface="Helvetica" panose="020B0604020202020204" pitchFamily="34" charset="0"/>
                <a:hlinkClick r:id="rId20"/>
              </a:rPr>
              <a:t>https://www.agroinform.hu/kerteszet_szoleszet/vertikalis-belteri-farmok-a-metropoliszok-uj-gazdasagai-hidroponia-60182-001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900">
                <a:latin typeface="Helvetica" panose="020B0604020202020204" pitchFamily="34" charset="0"/>
                <a:cs typeface="Helvetica" panose="020B0604020202020204" pitchFamily="34" charset="0"/>
                <a:hlinkClick r:id="rId21"/>
              </a:rPr>
              <a:t>https://www.agrarszektor.hu/cimke/vertik%C3%A1lis-farm</a:t>
            </a: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9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hu-HU" sz="9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6958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6AF39E35-7BB5-9D6B-C0BB-6908B795E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55"/>
          <a:stretch>
            <a:fillRect/>
          </a:stretch>
        </p:blipFill>
        <p:spPr>
          <a:xfrm>
            <a:off x="18" y="0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7">
            <a:extLst>
              <a:ext uri="{FF2B5EF4-FFF2-40B4-BE49-F238E27FC236}">
                <a16:creationId xmlns:a16="http://schemas.microsoft.com/office/drawing/2014/main" id="{2C8AC740-8EAA-0381-D1FD-04ACE997BD5F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6797" cy="6858000"/>
          </a:xfrm>
          <a:prstGeom prst="rect">
            <a:avLst/>
          </a:prstGeom>
          <a:gradFill>
            <a:gsLst>
              <a:gs pos="0">
                <a:srgbClr val="E7E6E6">
                  <a:alpha val="84000"/>
                </a:srgbClr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52D06FC4-BDC7-97CC-CC6E-9B37F69B14D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err="1">
                <a:latin typeface="Impact" panose="020B0806030902050204" pitchFamily="34" charset="0"/>
              </a:rPr>
              <a:t>Probléma</a:t>
            </a:r>
            <a:endParaRPr lang="hu-HU">
              <a:latin typeface="Impact" panose="020B0806030902050204" pitchFamily="34" charset="0"/>
            </a:endParaRPr>
          </a:p>
        </p:txBody>
      </p:sp>
      <p:sp>
        <p:nvSpPr>
          <p:cNvPr id="5" name="Szabadkézi sokszög: alakzat 5">
            <a:extLst>
              <a:ext uri="{FF2B5EF4-FFF2-40B4-BE49-F238E27FC236}">
                <a16:creationId xmlns:a16="http://schemas.microsoft.com/office/drawing/2014/main" id="{9277363B-3265-F0BF-8D64-49650CA0399C}"/>
              </a:ext>
            </a:extLst>
          </p:cNvPr>
          <p:cNvSpPr/>
          <p:nvPr/>
        </p:nvSpPr>
        <p:spPr>
          <a:xfrm>
            <a:off x="833403" y="2773302"/>
            <a:ext cx="2628899" cy="26288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628899"/>
              <a:gd name="f7" fmla="val 1314450"/>
              <a:gd name="f8" fmla="val 588499"/>
              <a:gd name="f9" fmla="val 2040401"/>
              <a:gd name="f10" fmla="val 2628900"/>
              <a:gd name="f11" fmla="+- 0 0 -90"/>
              <a:gd name="f12" fmla="*/ f3 1 2628899"/>
              <a:gd name="f13" fmla="*/ f4 1 2628899"/>
              <a:gd name="f14" fmla="+- f6 0 f5"/>
              <a:gd name="f15" fmla="*/ f11 f0 1"/>
              <a:gd name="f16" fmla="*/ f14 1 2628899"/>
              <a:gd name="f17" fmla="*/ 0 f14 1"/>
              <a:gd name="f18" fmla="*/ 1314450 f14 1"/>
              <a:gd name="f19" fmla="*/ 2628900 f14 1"/>
              <a:gd name="f20" fmla="*/ f15 1 f2"/>
              <a:gd name="f21" fmla="*/ f17 1 2628899"/>
              <a:gd name="f22" fmla="*/ f18 1 2628899"/>
              <a:gd name="f23" fmla="*/ f19 1 2628899"/>
              <a:gd name="f24" fmla="*/ f5 1 f16"/>
              <a:gd name="f25" fmla="*/ f6 1 f16"/>
              <a:gd name="f26" fmla="+- f20 0 f1"/>
              <a:gd name="f27" fmla="*/ f21 1 f16"/>
              <a:gd name="f28" fmla="*/ f22 1 f16"/>
              <a:gd name="f29" fmla="*/ f23 1 f16"/>
              <a:gd name="f30" fmla="*/ f24 f12 1"/>
              <a:gd name="f31" fmla="*/ f25 f12 1"/>
              <a:gd name="f32" fmla="*/ f25 f13 1"/>
              <a:gd name="f33" fmla="*/ f24 f13 1"/>
              <a:gd name="f34" fmla="*/ f27 f12 1"/>
              <a:gd name="f35" fmla="*/ f28 f13 1"/>
              <a:gd name="f36" fmla="*/ f28 f12 1"/>
              <a:gd name="f37" fmla="*/ f27 f13 1"/>
              <a:gd name="f38" fmla="*/ f29 f12 1"/>
              <a:gd name="f39" fmla="*/ f29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5"/>
              </a:cxn>
              <a:cxn ang="f26">
                <a:pos x="f36" y="f37"/>
              </a:cxn>
              <a:cxn ang="f26">
                <a:pos x="f38" y="f35"/>
              </a:cxn>
              <a:cxn ang="f26">
                <a:pos x="f36" y="f39"/>
              </a:cxn>
              <a:cxn ang="f26">
                <a:pos x="f34" y="f35"/>
              </a:cxn>
            </a:cxnLst>
            <a:rect l="f30" t="f33" r="f31" b="f32"/>
            <a:pathLst>
              <a:path w="2628899" h="2628899">
                <a:moveTo>
                  <a:pt x="f5" y="f7"/>
                </a:moveTo>
                <a:cubicBezTo>
                  <a:pt x="f5" y="f8"/>
                  <a:pt x="f8" y="f5"/>
                  <a:pt x="f7" y="f5"/>
                </a:cubicBezTo>
                <a:cubicBezTo>
                  <a:pt x="f9" y="f5"/>
                  <a:pt x="f10" y="f8"/>
                  <a:pt x="f10" y="f7"/>
                </a:cubicBezTo>
                <a:cubicBezTo>
                  <a:pt x="f10" y="f9"/>
                  <a:pt x="f9" y="f10"/>
                  <a:pt x="f7" y="f10"/>
                </a:cubicBezTo>
                <a:cubicBezTo>
                  <a:pt x="f8" y="f10"/>
                  <a:pt x="f5" y="f9"/>
                  <a:pt x="f5" y="f7"/>
                </a:cubicBezTo>
                <a:close/>
              </a:path>
            </a:pathLst>
          </a:custGeom>
          <a:solidFill>
            <a:srgbClr val="0AA628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384989" tIns="384989" rIns="384989" bIns="384989" anchor="ctr" anchorCtr="1" compatLnSpc="1">
            <a:noAutofit/>
          </a:bodyPr>
          <a:lstStyle/>
          <a:p>
            <a:pPr marL="0" marR="0" lvl="0" indent="0" algn="ctr" defTabSz="755651" rtl="0" fontAlgn="auto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err="1">
                <a:solidFill>
                  <a:srgbClr val="FFFFFF"/>
                </a:solidFill>
                <a:latin typeface="Helvetica" pitchFamily="2" charset="0"/>
                <a:ea typeface="Bodoni Ornaments" pitchFamily="2" charset="0"/>
                <a:cs typeface="Verdana Pro" panose="020F0502020204030204" pitchFamily="34" charset="0"/>
              </a:rPr>
              <a:t>Népességnövekedés</a:t>
            </a:r>
            <a:r>
              <a:rPr lang="en-US" sz="1500" b="0" i="0" u="none" strike="noStrike" kern="1200" cap="none" spc="0" baseline="0">
                <a:solidFill>
                  <a:srgbClr val="FFFFFF"/>
                </a:solidFill>
                <a:uFillTx/>
                <a:latin typeface="Candara" panose="020E0502030303020204" pitchFamily="34" charset="0"/>
                <a:cs typeface="Verdana Pro" panose="020F0502020204030204" pitchFamily="34" charset="0"/>
              </a:rPr>
              <a:t> </a:t>
            </a:r>
          </a:p>
        </p:txBody>
      </p:sp>
      <p:sp>
        <p:nvSpPr>
          <p:cNvPr id="6" name="Szabadkézi sokszög: alakzat 6">
            <a:extLst>
              <a:ext uri="{FF2B5EF4-FFF2-40B4-BE49-F238E27FC236}">
                <a16:creationId xmlns:a16="http://schemas.microsoft.com/office/drawing/2014/main" id="{FAE34BED-6368-A740-E5AF-DBC262F8CAA6}"/>
              </a:ext>
            </a:extLst>
          </p:cNvPr>
          <p:cNvSpPr/>
          <p:nvPr/>
        </p:nvSpPr>
        <p:spPr>
          <a:xfrm>
            <a:off x="3469499" y="2773301"/>
            <a:ext cx="2628899" cy="26288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628899"/>
              <a:gd name="f7" fmla="val 1314450"/>
              <a:gd name="f8" fmla="val 588499"/>
              <a:gd name="f9" fmla="val 2040401"/>
              <a:gd name="f10" fmla="val 2628900"/>
              <a:gd name="f11" fmla="+- 0 0 -90"/>
              <a:gd name="f12" fmla="*/ f3 1 2628899"/>
              <a:gd name="f13" fmla="*/ f4 1 2628899"/>
              <a:gd name="f14" fmla="+- f6 0 f5"/>
              <a:gd name="f15" fmla="*/ f11 f0 1"/>
              <a:gd name="f16" fmla="*/ f14 1 2628899"/>
              <a:gd name="f17" fmla="*/ 0 f14 1"/>
              <a:gd name="f18" fmla="*/ 1314450 f14 1"/>
              <a:gd name="f19" fmla="*/ 2628900 f14 1"/>
              <a:gd name="f20" fmla="*/ f15 1 f2"/>
              <a:gd name="f21" fmla="*/ f17 1 2628899"/>
              <a:gd name="f22" fmla="*/ f18 1 2628899"/>
              <a:gd name="f23" fmla="*/ f19 1 2628899"/>
              <a:gd name="f24" fmla="*/ f5 1 f16"/>
              <a:gd name="f25" fmla="*/ f6 1 f16"/>
              <a:gd name="f26" fmla="+- f20 0 f1"/>
              <a:gd name="f27" fmla="*/ f21 1 f16"/>
              <a:gd name="f28" fmla="*/ f22 1 f16"/>
              <a:gd name="f29" fmla="*/ f23 1 f16"/>
              <a:gd name="f30" fmla="*/ f24 f12 1"/>
              <a:gd name="f31" fmla="*/ f25 f12 1"/>
              <a:gd name="f32" fmla="*/ f25 f13 1"/>
              <a:gd name="f33" fmla="*/ f24 f13 1"/>
              <a:gd name="f34" fmla="*/ f27 f12 1"/>
              <a:gd name="f35" fmla="*/ f28 f13 1"/>
              <a:gd name="f36" fmla="*/ f28 f12 1"/>
              <a:gd name="f37" fmla="*/ f27 f13 1"/>
              <a:gd name="f38" fmla="*/ f29 f12 1"/>
              <a:gd name="f39" fmla="*/ f29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5"/>
              </a:cxn>
              <a:cxn ang="f26">
                <a:pos x="f36" y="f37"/>
              </a:cxn>
              <a:cxn ang="f26">
                <a:pos x="f38" y="f35"/>
              </a:cxn>
              <a:cxn ang="f26">
                <a:pos x="f36" y="f39"/>
              </a:cxn>
              <a:cxn ang="f26">
                <a:pos x="f34" y="f35"/>
              </a:cxn>
            </a:cxnLst>
            <a:rect l="f30" t="f33" r="f31" b="f32"/>
            <a:pathLst>
              <a:path w="2628899" h="2628899">
                <a:moveTo>
                  <a:pt x="f5" y="f7"/>
                </a:moveTo>
                <a:cubicBezTo>
                  <a:pt x="f5" y="f8"/>
                  <a:pt x="f8" y="f5"/>
                  <a:pt x="f7" y="f5"/>
                </a:cubicBezTo>
                <a:cubicBezTo>
                  <a:pt x="f9" y="f5"/>
                  <a:pt x="f10" y="f8"/>
                  <a:pt x="f10" y="f7"/>
                </a:cubicBezTo>
                <a:cubicBezTo>
                  <a:pt x="f10" y="f9"/>
                  <a:pt x="f9" y="f10"/>
                  <a:pt x="f7" y="f10"/>
                </a:cubicBezTo>
                <a:cubicBezTo>
                  <a:pt x="f8" y="f10"/>
                  <a:pt x="f5" y="f9"/>
                  <a:pt x="f5" y="f7"/>
                </a:cubicBezTo>
                <a:close/>
              </a:path>
            </a:pathLst>
          </a:custGeom>
          <a:solidFill>
            <a:srgbClr val="0AA628">
              <a:alpha val="91000"/>
            </a:srgbClr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384989" tIns="384989" rIns="384989" bIns="384989" anchor="ctr" anchorCtr="1" compatLnSpc="1">
            <a:noAutofit/>
          </a:bodyPr>
          <a:lstStyle/>
          <a:p>
            <a:pPr marL="0" marR="0" lvl="0" indent="0" algn="ctr" defTabSz="755651" rtl="0" fontAlgn="auto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 err="1">
                <a:solidFill>
                  <a:srgbClr val="FFFFFF"/>
                </a:solidFill>
                <a:uFillTx/>
                <a:latin typeface="Helvetica" pitchFamily="2" charset="0"/>
              </a:rPr>
              <a:t>Termőföldek</a:t>
            </a:r>
            <a:r>
              <a:rPr lang="en-US" sz="1500" b="0" i="0" u="none" strike="noStrike" kern="1200" cap="none" spc="0" baseline="0">
                <a:solidFill>
                  <a:srgbClr val="FFFFFF"/>
                </a:solidFill>
                <a:uFillTx/>
                <a:latin typeface="Helvetica" pitchFamily="2" charset="0"/>
              </a:rPr>
              <a:t> </a:t>
            </a:r>
            <a:r>
              <a:rPr lang="en-US" sz="1500" b="0" i="0" u="none" strike="noStrike" kern="1200" cap="none" spc="0" baseline="0" err="1">
                <a:solidFill>
                  <a:srgbClr val="FFFFFF"/>
                </a:solidFill>
                <a:uFillTx/>
                <a:latin typeface="Helvetica" pitchFamily="2" charset="0"/>
              </a:rPr>
              <a:t>hiánya</a:t>
            </a: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Helvetica" pitchFamily="2" charset="0"/>
            </a:endParaRPr>
          </a:p>
        </p:txBody>
      </p:sp>
      <p:sp>
        <p:nvSpPr>
          <p:cNvPr id="7" name="Szabadkézi sokszög: alakzat 7">
            <a:extLst>
              <a:ext uri="{FF2B5EF4-FFF2-40B4-BE49-F238E27FC236}">
                <a16:creationId xmlns:a16="http://schemas.microsoft.com/office/drawing/2014/main" id="{A0A1E09B-1A46-7502-07FB-A049ED7C7FD7}"/>
              </a:ext>
            </a:extLst>
          </p:cNvPr>
          <p:cNvSpPr/>
          <p:nvPr/>
        </p:nvSpPr>
        <p:spPr>
          <a:xfrm>
            <a:off x="6105595" y="2773301"/>
            <a:ext cx="2628899" cy="26288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628899"/>
              <a:gd name="f7" fmla="val 1314450"/>
              <a:gd name="f8" fmla="val 588499"/>
              <a:gd name="f9" fmla="val 2040401"/>
              <a:gd name="f10" fmla="val 2628900"/>
              <a:gd name="f11" fmla="+- 0 0 -90"/>
              <a:gd name="f12" fmla="*/ f3 1 2628899"/>
              <a:gd name="f13" fmla="*/ f4 1 2628899"/>
              <a:gd name="f14" fmla="+- f6 0 f5"/>
              <a:gd name="f15" fmla="*/ f11 f0 1"/>
              <a:gd name="f16" fmla="*/ f14 1 2628899"/>
              <a:gd name="f17" fmla="*/ 0 f14 1"/>
              <a:gd name="f18" fmla="*/ 1314450 f14 1"/>
              <a:gd name="f19" fmla="*/ 2628900 f14 1"/>
              <a:gd name="f20" fmla="*/ f15 1 f2"/>
              <a:gd name="f21" fmla="*/ f17 1 2628899"/>
              <a:gd name="f22" fmla="*/ f18 1 2628899"/>
              <a:gd name="f23" fmla="*/ f19 1 2628899"/>
              <a:gd name="f24" fmla="*/ f5 1 f16"/>
              <a:gd name="f25" fmla="*/ f6 1 f16"/>
              <a:gd name="f26" fmla="+- f20 0 f1"/>
              <a:gd name="f27" fmla="*/ f21 1 f16"/>
              <a:gd name="f28" fmla="*/ f22 1 f16"/>
              <a:gd name="f29" fmla="*/ f23 1 f16"/>
              <a:gd name="f30" fmla="*/ f24 f12 1"/>
              <a:gd name="f31" fmla="*/ f25 f12 1"/>
              <a:gd name="f32" fmla="*/ f25 f13 1"/>
              <a:gd name="f33" fmla="*/ f24 f13 1"/>
              <a:gd name="f34" fmla="*/ f27 f12 1"/>
              <a:gd name="f35" fmla="*/ f28 f13 1"/>
              <a:gd name="f36" fmla="*/ f28 f12 1"/>
              <a:gd name="f37" fmla="*/ f27 f13 1"/>
              <a:gd name="f38" fmla="*/ f29 f12 1"/>
              <a:gd name="f39" fmla="*/ f29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5"/>
              </a:cxn>
              <a:cxn ang="f26">
                <a:pos x="f36" y="f37"/>
              </a:cxn>
              <a:cxn ang="f26">
                <a:pos x="f38" y="f35"/>
              </a:cxn>
              <a:cxn ang="f26">
                <a:pos x="f36" y="f39"/>
              </a:cxn>
              <a:cxn ang="f26">
                <a:pos x="f34" y="f35"/>
              </a:cxn>
            </a:cxnLst>
            <a:rect l="f30" t="f33" r="f31" b="f32"/>
            <a:pathLst>
              <a:path w="2628899" h="2628899">
                <a:moveTo>
                  <a:pt x="f5" y="f7"/>
                </a:moveTo>
                <a:cubicBezTo>
                  <a:pt x="f5" y="f8"/>
                  <a:pt x="f8" y="f5"/>
                  <a:pt x="f7" y="f5"/>
                </a:cubicBezTo>
                <a:cubicBezTo>
                  <a:pt x="f9" y="f5"/>
                  <a:pt x="f10" y="f8"/>
                  <a:pt x="f10" y="f7"/>
                </a:cubicBezTo>
                <a:cubicBezTo>
                  <a:pt x="f10" y="f9"/>
                  <a:pt x="f9" y="f10"/>
                  <a:pt x="f7" y="f10"/>
                </a:cubicBezTo>
                <a:cubicBezTo>
                  <a:pt x="f8" y="f10"/>
                  <a:pt x="f5" y="f9"/>
                  <a:pt x="f5" y="f7"/>
                </a:cubicBezTo>
                <a:close/>
              </a:path>
            </a:pathLst>
          </a:custGeom>
          <a:solidFill>
            <a:srgbClr val="0AA628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384989" tIns="384989" rIns="384989" bIns="384989" anchor="ctr" anchorCtr="1" compatLnSpc="1">
            <a:noAutofit/>
          </a:bodyPr>
          <a:lstStyle/>
          <a:p>
            <a:pPr marL="0" marR="0" lvl="0" indent="0" algn="ctr" defTabSz="755651" rtl="0" fontAlgn="auto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 err="1">
                <a:solidFill>
                  <a:srgbClr val="FFFFFF"/>
                </a:solidFill>
                <a:uFillTx/>
                <a:latin typeface="Helvetica" pitchFamily="2" charset="0"/>
              </a:rPr>
              <a:t>Mezőgazdaság</a:t>
            </a:r>
            <a:endParaRPr lang="en-US" sz="1500">
              <a:solidFill>
                <a:srgbClr val="FFFFFF"/>
              </a:solidFill>
              <a:latin typeface="Helvetica" pitchFamily="2" charset="0"/>
            </a:endParaRPr>
          </a:p>
          <a:p>
            <a:pPr marL="0" marR="0" lvl="0" indent="0" algn="ctr" defTabSz="755651" rtl="0" fontAlgn="auto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err="1">
                <a:solidFill>
                  <a:srgbClr val="FFFFFF"/>
                </a:solidFill>
                <a:latin typeface="Helvetica" pitchFamily="2" charset="0"/>
              </a:rPr>
              <a:t>t</a:t>
            </a:r>
            <a:r>
              <a:rPr lang="en-US" sz="1500" b="0" i="0" u="none" strike="noStrike" kern="1200" cap="none" spc="0" baseline="0" err="1">
                <a:solidFill>
                  <a:srgbClr val="FFFFFF"/>
                </a:solidFill>
                <a:uFillTx/>
                <a:latin typeface="Helvetica" pitchFamily="2" charset="0"/>
              </a:rPr>
              <a:t>úlzott</a:t>
            </a:r>
            <a:endParaRPr lang="en-US" sz="1500">
              <a:solidFill>
                <a:srgbClr val="FFFFFF"/>
              </a:solidFill>
              <a:latin typeface="Helvetica" pitchFamily="2" charset="0"/>
            </a:endParaRPr>
          </a:p>
          <a:p>
            <a:pPr marL="0" marR="0" lvl="0" indent="0" algn="ctr" defTabSz="755651" rtl="0" fontAlgn="auto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 err="1">
                <a:solidFill>
                  <a:srgbClr val="FFFFFF"/>
                </a:solidFill>
                <a:uFillTx/>
                <a:latin typeface="Helvetica" pitchFamily="2" charset="0"/>
              </a:rPr>
              <a:t>vízfogyasztása</a:t>
            </a: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Helvetica" pitchFamily="2" charset="0"/>
            </a:endParaRPr>
          </a:p>
        </p:txBody>
      </p:sp>
      <p:sp>
        <p:nvSpPr>
          <p:cNvPr id="8" name="Szabadkézi sokszög: alakzat 8">
            <a:extLst>
              <a:ext uri="{FF2B5EF4-FFF2-40B4-BE49-F238E27FC236}">
                <a16:creationId xmlns:a16="http://schemas.microsoft.com/office/drawing/2014/main" id="{8B48250C-96A9-A6AB-6C6A-9021ACC28A4F}"/>
              </a:ext>
            </a:extLst>
          </p:cNvPr>
          <p:cNvSpPr/>
          <p:nvPr/>
        </p:nvSpPr>
        <p:spPr>
          <a:xfrm>
            <a:off x="8741691" y="2773300"/>
            <a:ext cx="2628899" cy="26288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628899"/>
              <a:gd name="f7" fmla="val 1314450"/>
              <a:gd name="f8" fmla="val 588499"/>
              <a:gd name="f9" fmla="val 2040401"/>
              <a:gd name="f10" fmla="val 2628900"/>
              <a:gd name="f11" fmla="+- 0 0 -90"/>
              <a:gd name="f12" fmla="*/ f3 1 2628899"/>
              <a:gd name="f13" fmla="*/ f4 1 2628899"/>
              <a:gd name="f14" fmla="+- f6 0 f5"/>
              <a:gd name="f15" fmla="*/ f11 f0 1"/>
              <a:gd name="f16" fmla="*/ f14 1 2628899"/>
              <a:gd name="f17" fmla="*/ 0 f14 1"/>
              <a:gd name="f18" fmla="*/ 1314450 f14 1"/>
              <a:gd name="f19" fmla="*/ 2628900 f14 1"/>
              <a:gd name="f20" fmla="*/ f15 1 f2"/>
              <a:gd name="f21" fmla="*/ f17 1 2628899"/>
              <a:gd name="f22" fmla="*/ f18 1 2628899"/>
              <a:gd name="f23" fmla="*/ f19 1 2628899"/>
              <a:gd name="f24" fmla="*/ f5 1 f16"/>
              <a:gd name="f25" fmla="*/ f6 1 f16"/>
              <a:gd name="f26" fmla="+- f20 0 f1"/>
              <a:gd name="f27" fmla="*/ f21 1 f16"/>
              <a:gd name="f28" fmla="*/ f22 1 f16"/>
              <a:gd name="f29" fmla="*/ f23 1 f16"/>
              <a:gd name="f30" fmla="*/ f24 f12 1"/>
              <a:gd name="f31" fmla="*/ f25 f12 1"/>
              <a:gd name="f32" fmla="*/ f25 f13 1"/>
              <a:gd name="f33" fmla="*/ f24 f13 1"/>
              <a:gd name="f34" fmla="*/ f27 f12 1"/>
              <a:gd name="f35" fmla="*/ f28 f13 1"/>
              <a:gd name="f36" fmla="*/ f28 f12 1"/>
              <a:gd name="f37" fmla="*/ f27 f13 1"/>
              <a:gd name="f38" fmla="*/ f29 f12 1"/>
              <a:gd name="f39" fmla="*/ f29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5"/>
              </a:cxn>
              <a:cxn ang="f26">
                <a:pos x="f36" y="f37"/>
              </a:cxn>
              <a:cxn ang="f26">
                <a:pos x="f38" y="f35"/>
              </a:cxn>
              <a:cxn ang="f26">
                <a:pos x="f36" y="f39"/>
              </a:cxn>
              <a:cxn ang="f26">
                <a:pos x="f34" y="f35"/>
              </a:cxn>
            </a:cxnLst>
            <a:rect l="f30" t="f33" r="f31" b="f32"/>
            <a:pathLst>
              <a:path w="2628899" h="2628899">
                <a:moveTo>
                  <a:pt x="f5" y="f7"/>
                </a:moveTo>
                <a:cubicBezTo>
                  <a:pt x="f5" y="f8"/>
                  <a:pt x="f8" y="f5"/>
                  <a:pt x="f7" y="f5"/>
                </a:cubicBezTo>
                <a:cubicBezTo>
                  <a:pt x="f9" y="f5"/>
                  <a:pt x="f10" y="f8"/>
                  <a:pt x="f10" y="f7"/>
                </a:cubicBezTo>
                <a:cubicBezTo>
                  <a:pt x="f10" y="f9"/>
                  <a:pt x="f9" y="f10"/>
                  <a:pt x="f7" y="f10"/>
                </a:cubicBezTo>
                <a:cubicBezTo>
                  <a:pt x="f8" y="f10"/>
                  <a:pt x="f5" y="f9"/>
                  <a:pt x="f5" y="f7"/>
                </a:cubicBezTo>
                <a:close/>
              </a:path>
            </a:pathLst>
          </a:custGeom>
          <a:solidFill>
            <a:srgbClr val="0AA628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384989" tIns="384989" rIns="384989" bIns="384989" anchor="ctr" anchorCtr="1" compatLnSpc="1">
            <a:noAutofit/>
          </a:bodyPr>
          <a:lstStyle/>
          <a:p>
            <a:pPr marL="0" marR="0" lvl="0" indent="0" algn="ctr" defTabSz="755651" rtl="0" fontAlgn="auto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 err="1">
                <a:solidFill>
                  <a:srgbClr val="FFFFFF"/>
                </a:solidFill>
                <a:uFillTx/>
                <a:latin typeface="Helvetica" pitchFamily="2" charset="0"/>
              </a:rPr>
              <a:t>Mezőgazdaság</a:t>
            </a:r>
            <a:endParaRPr lang="en-US" sz="1500">
              <a:solidFill>
                <a:srgbClr val="FFFFFF"/>
              </a:solidFill>
              <a:latin typeface="Helvetica" pitchFamily="2" charset="0"/>
            </a:endParaRPr>
          </a:p>
          <a:p>
            <a:pPr marL="0" marR="0" lvl="0" indent="0" algn="ctr" defTabSz="755651" rtl="0" fontAlgn="auto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 err="1">
                <a:solidFill>
                  <a:srgbClr val="FFFFFF"/>
                </a:solidFill>
                <a:uFillTx/>
                <a:latin typeface="Helvetica" pitchFamily="2" charset="0"/>
              </a:rPr>
              <a:t>kitettsége</a:t>
            </a:r>
            <a:r>
              <a:rPr lang="en-US" sz="1500" b="0" i="0" u="none" strike="noStrike" kern="1200" cap="none" spc="0" baseline="0">
                <a:solidFill>
                  <a:srgbClr val="FFFFFF"/>
                </a:solidFill>
                <a:uFillTx/>
                <a:latin typeface="Helvetica" pitchFamily="2" charset="0"/>
              </a:rPr>
              <a:t> </a:t>
            </a:r>
            <a:r>
              <a:rPr lang="en-US" sz="1500" b="0" i="0" u="none" strike="noStrike" kern="1200" cap="none" spc="0" baseline="0" err="1">
                <a:solidFill>
                  <a:srgbClr val="FFFFFF"/>
                </a:solidFill>
                <a:uFillTx/>
                <a:latin typeface="Helvetica" pitchFamily="2" charset="0"/>
              </a:rPr>
              <a:t>külső</a:t>
            </a:r>
            <a:endParaRPr lang="en-US" sz="1500">
              <a:solidFill>
                <a:srgbClr val="FFFFFF"/>
              </a:solidFill>
              <a:latin typeface="Helvetica" pitchFamily="2" charset="0"/>
            </a:endParaRPr>
          </a:p>
          <a:p>
            <a:pPr marL="0" marR="0" lvl="0" indent="0" algn="ctr" defTabSz="755651" rtl="0" fontAlgn="auto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 err="1">
                <a:solidFill>
                  <a:srgbClr val="FFFFFF"/>
                </a:solidFill>
                <a:uFillTx/>
                <a:latin typeface="Helvetica" pitchFamily="2" charset="0"/>
              </a:rPr>
              <a:t>tényezőknek</a:t>
            </a: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Helvetic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65F15B90-2009-C709-4785-65B10B34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55"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7">
            <a:extLst>
              <a:ext uri="{FF2B5EF4-FFF2-40B4-BE49-F238E27FC236}">
                <a16:creationId xmlns:a16="http://schemas.microsoft.com/office/drawing/2014/main" id="{30DDDAB0-FCC7-0149-7543-76FC46AA449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6797" cy="6858000"/>
          </a:xfrm>
          <a:prstGeom prst="rect">
            <a:avLst/>
          </a:prstGeom>
          <a:gradFill>
            <a:gsLst>
              <a:gs pos="0">
                <a:srgbClr val="E7E6E6">
                  <a:alpha val="84000"/>
                </a:srgbClr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églalap 4">
            <a:extLst>
              <a:ext uri="{FF2B5EF4-FFF2-40B4-BE49-F238E27FC236}">
                <a16:creationId xmlns:a16="http://schemas.microsoft.com/office/drawing/2014/main" id="{979C4F5C-0935-DC05-A9D3-F3EB33FDD342}"/>
              </a:ext>
            </a:extLst>
          </p:cNvPr>
          <p:cNvSpPr/>
          <p:nvPr/>
        </p:nvSpPr>
        <p:spPr>
          <a:xfrm>
            <a:off x="815809" y="804672"/>
            <a:ext cx="7401555" cy="31121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zabadkézi sokszög: alakzat 5">
            <a:extLst>
              <a:ext uri="{FF2B5EF4-FFF2-40B4-BE49-F238E27FC236}">
                <a16:creationId xmlns:a16="http://schemas.microsoft.com/office/drawing/2014/main" id="{DFDB0619-F870-67B0-687A-C1402A0348F2}"/>
              </a:ext>
            </a:extLst>
          </p:cNvPr>
          <p:cNvSpPr/>
          <p:nvPr/>
        </p:nvSpPr>
        <p:spPr>
          <a:xfrm>
            <a:off x="815809" y="804672"/>
            <a:ext cx="3132000" cy="313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12135"/>
              <a:gd name="f7" fmla="val 1556068"/>
              <a:gd name="f8" fmla="val 696675"/>
              <a:gd name="f9" fmla="val 2415461"/>
              <a:gd name="f10" fmla="val 3112136"/>
              <a:gd name="f11" fmla="+- 0 0 -90"/>
              <a:gd name="f12" fmla="*/ f3 1 3112135"/>
              <a:gd name="f13" fmla="*/ f4 1 3112135"/>
              <a:gd name="f14" fmla="+- f6 0 f5"/>
              <a:gd name="f15" fmla="*/ f11 f0 1"/>
              <a:gd name="f16" fmla="*/ f14 1 3112135"/>
              <a:gd name="f17" fmla="*/ 0 f14 1"/>
              <a:gd name="f18" fmla="*/ 1556068 f14 1"/>
              <a:gd name="f19" fmla="*/ 3112136 f14 1"/>
              <a:gd name="f20" fmla="*/ f15 1 f2"/>
              <a:gd name="f21" fmla="*/ f17 1 3112135"/>
              <a:gd name="f22" fmla="*/ f18 1 3112135"/>
              <a:gd name="f23" fmla="*/ f19 1 3112135"/>
              <a:gd name="f24" fmla="*/ f5 1 f16"/>
              <a:gd name="f25" fmla="*/ f6 1 f16"/>
              <a:gd name="f26" fmla="+- f20 0 f1"/>
              <a:gd name="f27" fmla="*/ f21 1 f16"/>
              <a:gd name="f28" fmla="*/ f22 1 f16"/>
              <a:gd name="f29" fmla="*/ f23 1 f16"/>
              <a:gd name="f30" fmla="*/ f24 f12 1"/>
              <a:gd name="f31" fmla="*/ f25 f12 1"/>
              <a:gd name="f32" fmla="*/ f25 f13 1"/>
              <a:gd name="f33" fmla="*/ f24 f13 1"/>
              <a:gd name="f34" fmla="*/ f27 f12 1"/>
              <a:gd name="f35" fmla="*/ f28 f13 1"/>
              <a:gd name="f36" fmla="*/ f28 f12 1"/>
              <a:gd name="f37" fmla="*/ f27 f13 1"/>
              <a:gd name="f38" fmla="*/ f29 f12 1"/>
              <a:gd name="f39" fmla="*/ f29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5"/>
              </a:cxn>
              <a:cxn ang="f26">
                <a:pos x="f36" y="f37"/>
              </a:cxn>
              <a:cxn ang="f26">
                <a:pos x="f38" y="f35"/>
              </a:cxn>
              <a:cxn ang="f26">
                <a:pos x="f36" y="f39"/>
              </a:cxn>
              <a:cxn ang="f26">
                <a:pos x="f34" y="f35"/>
              </a:cxn>
            </a:cxnLst>
            <a:rect l="f30" t="f33" r="f31" b="f32"/>
            <a:pathLst>
              <a:path w="3112135" h="3112135">
                <a:moveTo>
                  <a:pt x="f5" y="f7"/>
                </a:moveTo>
                <a:cubicBezTo>
                  <a:pt x="f5" y="f8"/>
                  <a:pt x="f8" y="f5"/>
                  <a:pt x="f7" y="f5"/>
                </a:cubicBezTo>
                <a:cubicBezTo>
                  <a:pt x="f9" y="f5"/>
                  <a:pt x="f10" y="f8"/>
                  <a:pt x="f10" y="f7"/>
                </a:cubicBezTo>
                <a:cubicBezTo>
                  <a:pt x="f10" y="f9"/>
                  <a:pt x="f9" y="f10"/>
                  <a:pt x="f7" y="f10"/>
                </a:cubicBezTo>
                <a:cubicBezTo>
                  <a:pt x="f8" y="f10"/>
                  <a:pt x="f5" y="f9"/>
                  <a:pt x="f5" y="f7"/>
                </a:cubicBezTo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AA628"/>
            </a:solidFill>
            <a:prstDash val="solid"/>
            <a:miter/>
          </a:ln>
        </p:spPr>
        <p:txBody>
          <a:bodyPr vert="horz" wrap="square" lIns="455764" tIns="455764" rIns="455764" bIns="455764" anchor="ctr" anchorCtr="1" compatLnSpc="1">
            <a:noAutofit/>
          </a:bodyPr>
          <a:lstStyle/>
          <a:p>
            <a:pPr marL="0" marR="0" lvl="0" indent="0" algn="ctr" defTabSz="933446" rtl="0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Népességnövekedés</a:t>
            </a:r>
            <a:r>
              <a:rPr lang="en-US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pic>
        <p:nvPicPr>
          <p:cNvPr id="6" name="Picture 2" descr="Kép">
            <a:extLst>
              <a:ext uri="{FF2B5EF4-FFF2-40B4-BE49-F238E27FC236}">
                <a16:creationId xmlns:a16="http://schemas.microsoft.com/office/drawing/2014/main" id="{E3E9EE23-36B0-40CB-708A-DA435FD2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158" b="-3"/>
          <a:stretch>
            <a:fillRect/>
          </a:stretch>
        </p:blipFill>
        <p:spPr>
          <a:xfrm>
            <a:off x="5441731" y="804672"/>
            <a:ext cx="5934456" cy="5248656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7E2E81B-ED93-A895-AE6D-95107E7B000C}"/>
              </a:ext>
            </a:extLst>
          </p:cNvPr>
          <p:cNvSpPr txBox="1"/>
          <p:nvPr/>
        </p:nvSpPr>
        <p:spPr>
          <a:xfrm>
            <a:off x="815809" y="4771851"/>
            <a:ext cx="4315913" cy="12311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2" charset="0"/>
                <a:cs typeface="Futura Medium" panose="020B0602020204020303" pitchFamily="34" charset="-79"/>
              </a:rPr>
              <a:t>2050-re 9.8 </a:t>
            </a: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  <a:cs typeface="Futura Medium" panose="020B0602020204020303" pitchFamily="34" charset="-79"/>
              </a:rPr>
              <a:t>milliárd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2" charset="0"/>
                <a:cs typeface="Futura Medium" panose="020B0602020204020303" pitchFamily="34" charset="-79"/>
              </a:rPr>
              <a:t> </a:t>
            </a: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  <a:cs typeface="Futura Medium" panose="020B0602020204020303" pitchFamily="34" charset="-79"/>
              </a:rPr>
              <a:t>fő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Helvetica" pitchFamily="2" charset="0"/>
              <a:cs typeface="Futura Medium" panose="020B0602020204020303" pitchFamily="34" charset="-79"/>
            </a:endParaRPr>
          </a:p>
          <a:p>
            <a:pPr marL="800100" marR="0" lvl="1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2" charset="0"/>
                <a:cs typeface="Futura Medium" panose="020B0602020204020303" pitchFamily="34" charset="-79"/>
              </a:rPr>
              <a:t>+1.8 </a:t>
            </a: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  <a:cs typeface="Futura Medium" panose="020B0602020204020303" pitchFamily="34" charset="-79"/>
              </a:rPr>
              <a:t>milliárd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2" charset="0"/>
                <a:cs typeface="Futura Medium" panose="020B0602020204020303" pitchFamily="34" charset="-79"/>
              </a:rPr>
              <a:t> ember</a:t>
            </a:r>
            <a:endParaRPr lang="hu-HU" sz="2800" b="0" i="0" u="none" strike="noStrike" kern="1200" cap="none" spc="0" baseline="0">
              <a:solidFill>
                <a:srgbClr val="000000"/>
              </a:solidFill>
              <a:uFillTx/>
              <a:latin typeface="Helvetica" pitchFamily="2" charset="0"/>
              <a:cs typeface="Futura Medium" panose="020B0602020204020303" pitchFamily="34" charset="-79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65F15B90-2009-C709-4785-65B10B34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55"/>
          <a:stretch>
            <a:fillRect/>
          </a:stretch>
        </p:blipFill>
        <p:spPr>
          <a:xfrm>
            <a:off x="18" y="9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7">
            <a:extLst>
              <a:ext uri="{FF2B5EF4-FFF2-40B4-BE49-F238E27FC236}">
                <a16:creationId xmlns:a16="http://schemas.microsoft.com/office/drawing/2014/main" id="{30DDDAB0-FCC7-0149-7543-76FC46AA449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6797" cy="6858000"/>
          </a:xfrm>
          <a:prstGeom prst="rect">
            <a:avLst/>
          </a:prstGeom>
          <a:gradFill>
            <a:gsLst>
              <a:gs pos="0">
                <a:srgbClr val="E7E6E6">
                  <a:alpha val="84000"/>
                </a:srgbClr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églalap 4">
            <a:extLst>
              <a:ext uri="{FF2B5EF4-FFF2-40B4-BE49-F238E27FC236}">
                <a16:creationId xmlns:a16="http://schemas.microsoft.com/office/drawing/2014/main" id="{979C4F5C-0935-DC05-A9D3-F3EB33FDD342}"/>
              </a:ext>
            </a:extLst>
          </p:cNvPr>
          <p:cNvSpPr/>
          <p:nvPr/>
        </p:nvSpPr>
        <p:spPr>
          <a:xfrm>
            <a:off x="815809" y="804672"/>
            <a:ext cx="7401555" cy="31121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Szabadkézi sokszög: alakzat 6">
            <a:extLst>
              <a:ext uri="{FF2B5EF4-FFF2-40B4-BE49-F238E27FC236}">
                <a16:creationId xmlns:a16="http://schemas.microsoft.com/office/drawing/2014/main" id="{BAD38757-ED42-755F-A824-64C22D1DE67A}"/>
              </a:ext>
            </a:extLst>
          </p:cNvPr>
          <p:cNvSpPr/>
          <p:nvPr/>
        </p:nvSpPr>
        <p:spPr>
          <a:xfrm>
            <a:off x="811008" y="804671"/>
            <a:ext cx="3132000" cy="313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628899"/>
              <a:gd name="f7" fmla="val 1314450"/>
              <a:gd name="f8" fmla="val 588499"/>
              <a:gd name="f9" fmla="val 2040401"/>
              <a:gd name="f10" fmla="val 2628900"/>
              <a:gd name="f11" fmla="+- 0 0 -90"/>
              <a:gd name="f12" fmla="*/ f3 1 2628899"/>
              <a:gd name="f13" fmla="*/ f4 1 2628899"/>
              <a:gd name="f14" fmla="+- f6 0 f5"/>
              <a:gd name="f15" fmla="*/ f11 f0 1"/>
              <a:gd name="f16" fmla="*/ f14 1 2628899"/>
              <a:gd name="f17" fmla="*/ 0 f14 1"/>
              <a:gd name="f18" fmla="*/ 1314450 f14 1"/>
              <a:gd name="f19" fmla="*/ 2628900 f14 1"/>
              <a:gd name="f20" fmla="*/ f15 1 f2"/>
              <a:gd name="f21" fmla="*/ f17 1 2628899"/>
              <a:gd name="f22" fmla="*/ f18 1 2628899"/>
              <a:gd name="f23" fmla="*/ f19 1 2628899"/>
              <a:gd name="f24" fmla="*/ f5 1 f16"/>
              <a:gd name="f25" fmla="*/ f6 1 f16"/>
              <a:gd name="f26" fmla="+- f20 0 f1"/>
              <a:gd name="f27" fmla="*/ f21 1 f16"/>
              <a:gd name="f28" fmla="*/ f22 1 f16"/>
              <a:gd name="f29" fmla="*/ f23 1 f16"/>
              <a:gd name="f30" fmla="*/ f24 f12 1"/>
              <a:gd name="f31" fmla="*/ f25 f12 1"/>
              <a:gd name="f32" fmla="*/ f25 f13 1"/>
              <a:gd name="f33" fmla="*/ f24 f13 1"/>
              <a:gd name="f34" fmla="*/ f27 f12 1"/>
              <a:gd name="f35" fmla="*/ f28 f13 1"/>
              <a:gd name="f36" fmla="*/ f28 f12 1"/>
              <a:gd name="f37" fmla="*/ f27 f13 1"/>
              <a:gd name="f38" fmla="*/ f29 f12 1"/>
              <a:gd name="f39" fmla="*/ f29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34" y="f35"/>
              </a:cxn>
              <a:cxn ang="f26">
                <a:pos x="f36" y="f37"/>
              </a:cxn>
              <a:cxn ang="f26">
                <a:pos x="f38" y="f35"/>
              </a:cxn>
              <a:cxn ang="f26">
                <a:pos x="f36" y="f39"/>
              </a:cxn>
              <a:cxn ang="f26">
                <a:pos x="f34" y="f35"/>
              </a:cxn>
            </a:cxnLst>
            <a:rect l="f30" t="f33" r="f31" b="f32"/>
            <a:pathLst>
              <a:path w="2628899" h="2628899">
                <a:moveTo>
                  <a:pt x="f5" y="f7"/>
                </a:moveTo>
                <a:cubicBezTo>
                  <a:pt x="f5" y="f8"/>
                  <a:pt x="f8" y="f5"/>
                  <a:pt x="f7" y="f5"/>
                </a:cubicBezTo>
                <a:cubicBezTo>
                  <a:pt x="f9" y="f5"/>
                  <a:pt x="f10" y="f8"/>
                  <a:pt x="f10" y="f7"/>
                </a:cubicBezTo>
                <a:cubicBezTo>
                  <a:pt x="f10" y="f9"/>
                  <a:pt x="f9" y="f10"/>
                  <a:pt x="f7" y="f10"/>
                </a:cubicBezTo>
                <a:cubicBezTo>
                  <a:pt x="f8" y="f10"/>
                  <a:pt x="f5" y="f9"/>
                  <a:pt x="f5" y="f7"/>
                </a:cubicBezTo>
                <a:close/>
              </a:path>
            </a:pathLst>
          </a:custGeom>
          <a:noFill/>
          <a:ln w="19046" cap="flat">
            <a:solidFill>
              <a:srgbClr val="0AA628"/>
            </a:solidFill>
            <a:prstDash val="solid"/>
            <a:miter/>
          </a:ln>
        </p:spPr>
        <p:txBody>
          <a:bodyPr vert="horz" wrap="square" lIns="384989" tIns="384989" rIns="384989" bIns="384989" anchor="ctr" anchorCtr="1" compatLnSpc="1">
            <a:noAutofit/>
          </a:bodyPr>
          <a:lstStyle/>
          <a:p>
            <a:pPr marL="0" marR="0" lvl="0" indent="0" algn="ctr" defTabSz="755651" rtl="0" fontAlgn="auto" hangingPunct="1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 err="1">
                <a:uFillTx/>
                <a:latin typeface="Helvetica" pitchFamily="2" charset="0"/>
              </a:rPr>
              <a:t>Termőföldek</a:t>
            </a:r>
            <a:r>
              <a:rPr lang="en-US" b="0" i="0" u="none" strike="noStrike" kern="1200" cap="none" spc="0" baseline="0" dirty="0">
                <a:uFillTx/>
                <a:latin typeface="Helvetica" pitchFamily="2" charset="0"/>
              </a:rPr>
              <a:t> </a:t>
            </a:r>
            <a:r>
              <a:rPr lang="en-US" b="0" i="0" u="none" strike="noStrike" kern="1200" cap="none" spc="0" baseline="0" dirty="0" err="1">
                <a:uFillTx/>
                <a:latin typeface="Helvetica" pitchFamily="2" charset="0"/>
              </a:rPr>
              <a:t>hiánya</a:t>
            </a:r>
            <a:endParaRPr lang="en-US" b="0" i="0" u="none" strike="noStrike" kern="1200" cap="none" spc="0" baseline="0" dirty="0">
              <a:uFillTx/>
              <a:latin typeface="Helvetica" pitchFamily="2" charset="0"/>
            </a:endParaRPr>
          </a:p>
        </p:txBody>
      </p:sp>
      <p:sp>
        <p:nvSpPr>
          <p:cNvPr id="11" name="Szövegdoboz 7">
            <a:extLst>
              <a:ext uri="{FF2B5EF4-FFF2-40B4-BE49-F238E27FC236}">
                <a16:creationId xmlns:a16="http://schemas.microsoft.com/office/drawing/2014/main" id="{B24969C7-67CF-D43B-E8D5-AEA05F69B322}"/>
              </a:ext>
            </a:extLst>
          </p:cNvPr>
          <p:cNvSpPr txBox="1"/>
          <p:nvPr/>
        </p:nvSpPr>
        <p:spPr>
          <a:xfrm>
            <a:off x="638918" y="4765834"/>
            <a:ext cx="7200538" cy="1538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Jelenlegi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2" charset="0"/>
              </a:rPr>
              <a:t> </a:t>
            </a: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kapacitás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2" charset="0"/>
              </a:rPr>
              <a:t> is a </a:t>
            </a: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maximumon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2" charset="0"/>
              </a:rPr>
              <a:t> van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Földek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2" charset="0"/>
              </a:rPr>
              <a:t> </a:t>
            </a: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túlhasználtsága</a:t>
            </a:r>
            <a:endParaRPr lang="hu-HU" sz="2800" b="0" i="0" u="none" strike="noStrike" kern="1200" cap="none" spc="0" baseline="0">
              <a:solidFill>
                <a:srgbClr val="000000"/>
              </a:solidFill>
              <a:uFillTx/>
              <a:latin typeface="Helvetica" pitchFamily="2" charset="0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050" name="Picture 2" descr="Soil's Slippery Slope: The alarming facts of Soil Degradation - Science,  Translated">
            <a:extLst>
              <a:ext uri="{FF2B5EF4-FFF2-40B4-BE49-F238E27FC236}">
                <a16:creationId xmlns:a16="http://schemas.microsoft.com/office/drawing/2014/main" id="{F6ED7DDB-311A-61B7-B80C-D0022480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73" y="553283"/>
            <a:ext cx="6859605" cy="3445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493356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BE6DB49C-590A-FA81-AAFB-5FD58C9CA5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55"/>
          <a:stretch>
            <a:fillRect/>
          </a:stretch>
        </p:blipFill>
        <p:spPr>
          <a:xfrm>
            <a:off x="18" y="0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7">
            <a:extLst>
              <a:ext uri="{FF2B5EF4-FFF2-40B4-BE49-F238E27FC236}">
                <a16:creationId xmlns:a16="http://schemas.microsoft.com/office/drawing/2014/main" id="{C1F6DD47-0E4B-55F4-2E2C-FB9F1543A5A3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6797" cy="6858000"/>
          </a:xfrm>
          <a:prstGeom prst="rect">
            <a:avLst/>
          </a:prstGeom>
          <a:gradFill>
            <a:gsLst>
              <a:gs pos="0">
                <a:srgbClr val="E7E6E6">
                  <a:alpha val="84000"/>
                </a:srgbClr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083ACA93-D253-07AE-9A68-57EAC4D2AE58}"/>
              </a:ext>
            </a:extLst>
          </p:cNvPr>
          <p:cNvSpPr/>
          <p:nvPr/>
        </p:nvSpPr>
        <p:spPr>
          <a:xfrm>
            <a:off x="741788" y="660407"/>
            <a:ext cx="3108831" cy="31089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08831"/>
              <a:gd name="f7" fmla="val 3108937"/>
              <a:gd name="f8" fmla="val 1554469"/>
              <a:gd name="f9" fmla="val 695959"/>
              <a:gd name="f10" fmla="val 695936"/>
              <a:gd name="f11" fmla="val 1554416"/>
              <a:gd name="f12" fmla="val 2412896"/>
              <a:gd name="f13" fmla="val 3108832"/>
              <a:gd name="f14" fmla="val 2412979"/>
              <a:gd name="f15" fmla="val 3108938"/>
              <a:gd name="f16" fmla="+- 0 0 -90"/>
              <a:gd name="f17" fmla="*/ f3 1 3108831"/>
              <a:gd name="f18" fmla="*/ f4 1 3108937"/>
              <a:gd name="f19" fmla="+- f7 0 f5"/>
              <a:gd name="f20" fmla="+- f6 0 f5"/>
              <a:gd name="f21" fmla="*/ f16 f0 1"/>
              <a:gd name="f22" fmla="*/ f20 1 3108831"/>
              <a:gd name="f23" fmla="*/ f19 1 3108937"/>
              <a:gd name="f24" fmla="*/ 0 f20 1"/>
              <a:gd name="f25" fmla="*/ 1554469 f19 1"/>
              <a:gd name="f26" fmla="*/ 1554416 f20 1"/>
              <a:gd name="f27" fmla="*/ 0 f19 1"/>
              <a:gd name="f28" fmla="*/ 3108832 f20 1"/>
              <a:gd name="f29" fmla="*/ 3108938 f19 1"/>
              <a:gd name="f30" fmla="*/ f21 1 f2"/>
              <a:gd name="f31" fmla="*/ f24 1 3108831"/>
              <a:gd name="f32" fmla="*/ f25 1 3108937"/>
              <a:gd name="f33" fmla="*/ f26 1 3108831"/>
              <a:gd name="f34" fmla="*/ f27 1 3108937"/>
              <a:gd name="f35" fmla="*/ f28 1 3108831"/>
              <a:gd name="f36" fmla="*/ f29 1 3108937"/>
              <a:gd name="f37" fmla="*/ f5 1 f22"/>
              <a:gd name="f38" fmla="*/ f6 1 f22"/>
              <a:gd name="f39" fmla="*/ f5 1 f23"/>
              <a:gd name="f40" fmla="*/ f7 1 f23"/>
              <a:gd name="f41" fmla="+- f30 0 f1"/>
              <a:gd name="f42" fmla="*/ f31 1 f22"/>
              <a:gd name="f43" fmla="*/ f32 1 f23"/>
              <a:gd name="f44" fmla="*/ f33 1 f22"/>
              <a:gd name="f45" fmla="*/ f34 1 f23"/>
              <a:gd name="f46" fmla="*/ f35 1 f22"/>
              <a:gd name="f47" fmla="*/ f36 1 f23"/>
              <a:gd name="f48" fmla="*/ f37 f17 1"/>
              <a:gd name="f49" fmla="*/ f38 f17 1"/>
              <a:gd name="f50" fmla="*/ f40 f18 1"/>
              <a:gd name="f51" fmla="*/ f39 f18 1"/>
              <a:gd name="f52" fmla="*/ f42 f17 1"/>
              <a:gd name="f53" fmla="*/ f43 f18 1"/>
              <a:gd name="f54" fmla="*/ f44 f17 1"/>
              <a:gd name="f55" fmla="*/ f45 f18 1"/>
              <a:gd name="f56" fmla="*/ f46 f17 1"/>
              <a:gd name="f57" fmla="*/ f47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52" y="f53"/>
              </a:cxn>
              <a:cxn ang="f41">
                <a:pos x="f54" y="f55"/>
              </a:cxn>
              <a:cxn ang="f41">
                <a:pos x="f56" y="f53"/>
              </a:cxn>
              <a:cxn ang="f41">
                <a:pos x="f54" y="f57"/>
              </a:cxn>
              <a:cxn ang="f41">
                <a:pos x="f52" y="f53"/>
              </a:cxn>
            </a:cxnLst>
            <a:rect l="f48" t="f51" r="f49" b="f50"/>
            <a:pathLst>
              <a:path w="3108831" h="3108937">
                <a:moveTo>
                  <a:pt x="f5" y="f8"/>
                </a:moveTo>
                <a:cubicBezTo>
                  <a:pt x="f5" y="f9"/>
                  <a:pt x="f10" y="f5"/>
                  <a:pt x="f11" y="f5"/>
                </a:cubicBezTo>
                <a:cubicBezTo>
                  <a:pt x="f12" y="f5"/>
                  <a:pt x="f13" y="f9"/>
                  <a:pt x="f13" y="f8"/>
                </a:cubicBezTo>
                <a:cubicBezTo>
                  <a:pt x="f13" y="f14"/>
                  <a:pt x="f12" y="f15"/>
                  <a:pt x="f11" y="f15"/>
                </a:cubicBezTo>
                <a:cubicBezTo>
                  <a:pt x="f10" y="f15"/>
                  <a:pt x="f5" y="f14"/>
                  <a:pt x="f5" y="f8"/>
                </a:cubicBezTo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AA628"/>
            </a:solidFill>
            <a:prstDash val="solid"/>
            <a:miter/>
          </a:ln>
        </p:spPr>
        <p:txBody>
          <a:bodyPr vert="horz" wrap="square" lIns="455279" tIns="455288" rIns="455279" bIns="455288" anchor="ctr" anchorCtr="1" compatLnSpc="1">
            <a:noAutofit/>
          </a:bodyPr>
          <a:lstStyle/>
          <a:p>
            <a:pPr marL="0" marR="0" lvl="0" indent="0" algn="ctr" defTabSz="888997" rtl="0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" pitchFamily="2" charset="0"/>
              </a:rPr>
              <a:t>Mezőgazdaság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0" marR="0" lvl="0" indent="0" algn="ctr" defTabSz="888997" rtl="0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" pitchFamily="2" charset="0"/>
              </a:rPr>
              <a:t>túlzott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2" charset="0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" pitchFamily="2" charset="0"/>
              </a:rPr>
              <a:t>vízfogyasztása</a:t>
            </a: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Helvetica" pitchFamily="2" charset="0"/>
            </a:endParaRPr>
          </a:p>
        </p:txBody>
      </p:sp>
      <p:pic>
        <p:nvPicPr>
          <p:cNvPr id="5" name="Picture 4" descr="Overuse of Water Threatens Global Food Supply - The Water Network | by  AquaSPE">
            <a:extLst>
              <a:ext uri="{FF2B5EF4-FFF2-40B4-BE49-F238E27FC236}">
                <a16:creationId xmlns:a16="http://schemas.microsoft.com/office/drawing/2014/main" id="{370D1925-5A9A-755A-ADE9-6963B252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26245" y="222089"/>
            <a:ext cx="4975826" cy="2477923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7E5D6491-F893-E567-EFCB-307FA371EA30}"/>
              </a:ext>
            </a:extLst>
          </p:cNvPr>
          <p:cNvSpPr txBox="1"/>
          <p:nvPr/>
        </p:nvSpPr>
        <p:spPr>
          <a:xfrm>
            <a:off x="617640" y="4341571"/>
            <a:ext cx="10515600" cy="1831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" pitchFamily="2" charset="0"/>
              </a:rPr>
              <a:t>Édesvízhasználat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2" charset="0"/>
              </a:rPr>
              <a:t> 70%-a</a:t>
            </a:r>
          </a:p>
          <a:p>
            <a: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2" charset="0"/>
              </a:rPr>
              <a:t>1 kg </a:t>
            </a:r>
            <a:r>
              <a:rPr lang="en-US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" pitchFamily="2" charset="0"/>
              </a:rPr>
              <a:t>takarmány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2" charset="0"/>
              </a:rPr>
              <a:t> – 60-70l </a:t>
            </a:r>
            <a:r>
              <a:rPr lang="en-US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" pitchFamily="2" charset="0"/>
              </a:rPr>
              <a:t>víz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latin typeface="Helvetica" pitchFamily="2" charset="0"/>
            </a:endParaRPr>
          </a:p>
          <a:p>
            <a: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" pitchFamily="2" charset="0"/>
              </a:rPr>
              <a:t>Rengeteg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2" charset="0"/>
              </a:rPr>
              <a:t> </a:t>
            </a:r>
            <a:r>
              <a:rPr lang="en-US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" pitchFamily="2" charset="0"/>
              </a:rPr>
              <a:t>öntözés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2" charset="0"/>
              </a:rPr>
              <a:t>, </a:t>
            </a:r>
            <a:r>
              <a:rPr lang="en-US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" pitchFamily="2" charset="0"/>
              </a:rPr>
              <a:t>elszivárgás</a:t>
            </a:r>
            <a:endParaRPr lang="en-US" sz="2800" b="0" i="0" u="none" strike="noStrike" kern="1200" cap="none" spc="0" baseline="0" dirty="0">
              <a:solidFill>
                <a:srgbClr val="000000"/>
              </a:solidFill>
              <a:uFillTx/>
              <a:latin typeface="Helvetica" pitchFamily="2" charset="0"/>
            </a:endParaRPr>
          </a:p>
          <a:p>
            <a: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Helvetica" pitchFamily="2" charset="0"/>
              </a:rPr>
              <a:t>Feldolgozás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Helvetica" pitchFamily="2" charset="0"/>
              </a:rPr>
              <a:t> </a:t>
            </a:r>
          </a:p>
          <a:p>
            <a: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DBB6E87-297E-ABF1-E3F0-FF2FF3FD91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2910648"/>
              </p:ext>
            </p:extLst>
          </p:nvPr>
        </p:nvGraphicFramePr>
        <p:xfrm>
          <a:off x="5875440" y="2720047"/>
          <a:ext cx="4877446" cy="3962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zövegdoboz 7">
            <a:extLst>
              <a:ext uri="{FF2B5EF4-FFF2-40B4-BE49-F238E27FC236}">
                <a16:creationId xmlns:a16="http://schemas.microsoft.com/office/drawing/2014/main" id="{596758C9-936A-87BE-83E2-C2F26F909112}"/>
              </a:ext>
            </a:extLst>
          </p:cNvPr>
          <p:cNvSpPr txBox="1"/>
          <p:nvPr/>
        </p:nvSpPr>
        <p:spPr>
          <a:xfrm>
            <a:off x="8704164" y="4708209"/>
            <a:ext cx="8333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70%</a:t>
            </a: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7242AAF-87FF-4E46-5B97-198AB271F246}"/>
              </a:ext>
            </a:extLst>
          </p:cNvPr>
          <p:cNvSpPr txBox="1"/>
          <p:nvPr/>
        </p:nvSpPr>
        <p:spPr>
          <a:xfrm>
            <a:off x="7709379" y="3462777"/>
            <a:ext cx="8333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9%</a:t>
            </a: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E61AF2E-48C4-81F5-BA59-B7956F58237E}"/>
              </a:ext>
            </a:extLst>
          </p:cNvPr>
          <p:cNvSpPr txBox="1"/>
          <p:nvPr/>
        </p:nvSpPr>
        <p:spPr>
          <a:xfrm>
            <a:off x="7145432" y="4332198"/>
            <a:ext cx="8333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21%</a:t>
            </a: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3DCDD562-0580-8C1B-5940-79E3C72EC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55"/>
          <a:stretch>
            <a:fillRect/>
          </a:stretch>
        </p:blipFill>
        <p:spPr>
          <a:xfrm>
            <a:off x="0" y="0"/>
            <a:ext cx="12191978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7">
            <a:extLst>
              <a:ext uri="{FF2B5EF4-FFF2-40B4-BE49-F238E27FC236}">
                <a16:creationId xmlns:a16="http://schemas.microsoft.com/office/drawing/2014/main" id="{340A9485-3B7D-74B8-A65A-1272F2E6CB4E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6797" cy="6858000"/>
          </a:xfrm>
          <a:prstGeom prst="rect">
            <a:avLst/>
          </a:prstGeom>
          <a:gradFill>
            <a:gsLst>
              <a:gs pos="0">
                <a:srgbClr val="E7E6E6">
                  <a:alpha val="84000"/>
                </a:srgbClr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2A21A4A8-12FB-A504-2518-5B6E97BBA4FA}"/>
              </a:ext>
            </a:extLst>
          </p:cNvPr>
          <p:cNvSpPr/>
          <p:nvPr/>
        </p:nvSpPr>
        <p:spPr>
          <a:xfrm>
            <a:off x="706117" y="718188"/>
            <a:ext cx="3108960" cy="31089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08960"/>
              <a:gd name="f7" fmla="val 1554480"/>
              <a:gd name="f8" fmla="val 695964"/>
              <a:gd name="f9" fmla="val 2412996"/>
              <a:gd name="f10" fmla="+- 0 0 -90"/>
              <a:gd name="f11" fmla="*/ f3 1 3108960"/>
              <a:gd name="f12" fmla="*/ f4 1 3108960"/>
              <a:gd name="f13" fmla="+- f6 0 f5"/>
              <a:gd name="f14" fmla="*/ f10 f0 1"/>
              <a:gd name="f15" fmla="*/ f13 1 3108960"/>
              <a:gd name="f16" fmla="*/ 0 f13 1"/>
              <a:gd name="f17" fmla="*/ 1554480 f13 1"/>
              <a:gd name="f18" fmla="*/ 3108960 f13 1"/>
              <a:gd name="f19" fmla="*/ f14 1 f2"/>
              <a:gd name="f20" fmla="*/ f16 1 3108960"/>
              <a:gd name="f21" fmla="*/ f17 1 3108960"/>
              <a:gd name="f22" fmla="*/ f18 1 3108960"/>
              <a:gd name="f23" fmla="*/ f5 1 f15"/>
              <a:gd name="f24" fmla="*/ f6 1 f15"/>
              <a:gd name="f25" fmla="+- f19 0 f1"/>
              <a:gd name="f26" fmla="*/ f20 1 f15"/>
              <a:gd name="f27" fmla="*/ f21 1 f15"/>
              <a:gd name="f28" fmla="*/ f22 1 f15"/>
              <a:gd name="f29" fmla="*/ f23 f11 1"/>
              <a:gd name="f30" fmla="*/ f24 f11 1"/>
              <a:gd name="f31" fmla="*/ f24 f12 1"/>
              <a:gd name="f32" fmla="*/ f23 f12 1"/>
              <a:gd name="f33" fmla="*/ f26 f11 1"/>
              <a:gd name="f34" fmla="*/ f27 f12 1"/>
              <a:gd name="f35" fmla="*/ f27 f11 1"/>
              <a:gd name="f36" fmla="*/ f26 f12 1"/>
              <a:gd name="f37" fmla="*/ f28 f11 1"/>
              <a:gd name="f38" fmla="*/ f28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33" y="f34"/>
              </a:cxn>
              <a:cxn ang="f25">
                <a:pos x="f35" y="f36"/>
              </a:cxn>
              <a:cxn ang="f25">
                <a:pos x="f37" y="f34"/>
              </a:cxn>
              <a:cxn ang="f25">
                <a:pos x="f35" y="f38"/>
              </a:cxn>
              <a:cxn ang="f25">
                <a:pos x="f33" y="f34"/>
              </a:cxn>
            </a:cxnLst>
            <a:rect l="f29" t="f32" r="f30" b="f31"/>
            <a:pathLst>
              <a:path w="3108960" h="3108960">
                <a:moveTo>
                  <a:pt x="f5" y="f7"/>
                </a:moveTo>
                <a:cubicBezTo>
                  <a:pt x="f5" y="f8"/>
                  <a:pt x="f8" y="f5"/>
                  <a:pt x="f7" y="f5"/>
                </a:cubicBezTo>
                <a:cubicBezTo>
                  <a:pt x="f9" y="f5"/>
                  <a:pt x="f6" y="f8"/>
                  <a:pt x="f6" y="f7"/>
                </a:cubicBezTo>
                <a:cubicBezTo>
                  <a:pt x="f6" y="f9"/>
                  <a:pt x="f9" y="f6"/>
                  <a:pt x="f7" y="f6"/>
                </a:cubicBezTo>
                <a:cubicBezTo>
                  <a:pt x="f8" y="f6"/>
                  <a:pt x="f5" y="f9"/>
                  <a:pt x="f5" y="f7"/>
                </a:cubicBezTo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AA628"/>
            </a:solidFill>
            <a:prstDash val="solid"/>
            <a:miter/>
          </a:ln>
        </p:spPr>
        <p:txBody>
          <a:bodyPr vert="horz" wrap="square" lIns="455298" tIns="455298" rIns="455298" bIns="455298" anchor="ctr" anchorCtr="1" compatLnSpc="1">
            <a:noAutofit/>
          </a:bodyPr>
          <a:lstStyle/>
          <a:p>
            <a:pPr marL="0" marR="0" lvl="0" indent="0" algn="ctr" defTabSz="933446" rtl="0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Mezőgazdaság</a:t>
            </a:r>
            <a:endParaRPr lang="en-US">
              <a:solidFill>
                <a:srgbClr val="000000"/>
              </a:solidFill>
              <a:latin typeface="Helvetica" pitchFamily="2" charset="0"/>
            </a:endParaRPr>
          </a:p>
          <a:p>
            <a:pPr marL="0" marR="0" lvl="0" indent="0" algn="ctr" defTabSz="933446" rtl="0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kitettsége</a:t>
            </a:r>
            <a:r>
              <a:rPr lang="en-US" b="0" i="0" u="none" strike="noStrike" kern="1200" cap="none" spc="0" baseline="0">
                <a:solidFill>
                  <a:srgbClr val="000000"/>
                </a:solidFill>
                <a:uFillTx/>
                <a:latin typeface="Helvetica" pitchFamily="2" charset="0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külső</a:t>
            </a:r>
            <a:endParaRPr lang="en-US">
              <a:solidFill>
                <a:srgbClr val="000000"/>
              </a:solidFill>
              <a:latin typeface="Helvetica" pitchFamily="2" charset="0"/>
            </a:endParaRPr>
          </a:p>
          <a:p>
            <a:pPr marL="0" marR="0" lvl="0" indent="0" algn="ctr" defTabSz="933446" rtl="0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tényezőknek</a:t>
            </a:r>
            <a:endParaRPr lang="en-US" b="0" i="0" u="none" strike="noStrike" kern="1200" cap="none" spc="0" baseline="0">
              <a:solidFill>
                <a:srgbClr val="000000"/>
              </a:solidFill>
              <a:uFillTx/>
              <a:latin typeface="Helvetica" pitchFamily="2" charset="0"/>
            </a:endParaRP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FC171A59-29A0-7E37-1CEA-4E005CB8157D}"/>
              </a:ext>
            </a:extLst>
          </p:cNvPr>
          <p:cNvSpPr txBox="1"/>
          <p:nvPr/>
        </p:nvSpPr>
        <p:spPr>
          <a:xfrm>
            <a:off x="706117" y="4533896"/>
            <a:ext cx="10515600" cy="4351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Időjárás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Helvetica" pitchFamily="2" charset="0"/>
            </a:endParaRP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Természeti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2" charset="0"/>
              </a:rPr>
              <a:t> </a:t>
            </a: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katasztrófák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Helvetica" pitchFamily="2" charset="0"/>
            </a:endParaRP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Kártevők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Helvetica" pitchFamily="2" charset="0"/>
              </a:rPr>
              <a:t> - </a:t>
            </a:r>
            <a:r>
              <a:rPr lang="en-US" sz="2800" b="0" i="0" u="none" strike="noStrike" kern="1200" cap="none" spc="0" baseline="0" err="1">
                <a:solidFill>
                  <a:srgbClr val="000000"/>
                </a:solidFill>
                <a:uFillTx/>
                <a:latin typeface="Helvetica" pitchFamily="2" charset="0"/>
              </a:rPr>
              <a:t>növényvédőszerek</a:t>
            </a:r>
            <a:endParaRPr lang="hu-HU" sz="2800" b="0" i="0" u="none" strike="noStrike" kern="1200" cap="none" spc="0" baseline="0">
              <a:solidFill>
                <a:srgbClr val="000000"/>
              </a:solidFill>
              <a:uFillTx/>
              <a:latin typeface="Helvetica" pitchFamily="2" charset="0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D32D853-8D2F-9BBB-C92E-1F39B7D1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48" y="3439438"/>
            <a:ext cx="4637456" cy="309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A8E75FD-C208-846A-FFD2-880AB46ED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548" y="338335"/>
            <a:ext cx="4637456" cy="3091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F54C72B-5BD5-6595-7944-31DB946D1A2E}"/>
              </a:ext>
            </a:extLst>
          </p:cNvPr>
          <p:cNvSpPr txBox="1"/>
          <p:nvPr/>
        </p:nvSpPr>
        <p:spPr>
          <a:xfrm>
            <a:off x="7354529" y="2272668"/>
            <a:ext cx="197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C00000"/>
                </a:solidFill>
                <a:latin typeface="Impact" panose="020B0806030902050204" pitchFamily="34" charset="0"/>
              </a:rPr>
              <a:t>Kalifornia</a:t>
            </a:r>
            <a:r>
              <a:rPr lang="en-US" sz="240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Impact" panose="020B0806030902050204" pitchFamily="34" charset="0"/>
              </a:rPr>
              <a:t>napjainkban</a:t>
            </a:r>
            <a:endParaRPr lang="hu-HU" sz="240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B5EC87-0A8D-F5E4-321E-2E68DE4964F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err="1"/>
              <a:t>Megoldás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3DF8AF-E46D-FF72-F085-7D78F987864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3600" err="1">
                <a:latin typeface="Candara" panose="020E0502030303020204" pitchFamily="34" charset="0"/>
                <a:cs typeface="Futura Medium" panose="020B0602020204020303" pitchFamily="34" charset="-79"/>
              </a:rPr>
              <a:t>Vertikális</a:t>
            </a:r>
            <a:r>
              <a:rPr lang="en-US" sz="3600">
                <a:latin typeface="Candara" panose="020E0502030303020204" pitchFamily="34" charset="0"/>
                <a:cs typeface="Futura Medium" panose="020B0602020204020303" pitchFamily="34" charset="-79"/>
              </a:rPr>
              <a:t> </a:t>
            </a:r>
            <a:r>
              <a:rPr lang="en-US" sz="3600" err="1">
                <a:latin typeface="Candara" panose="020E0502030303020204" pitchFamily="34" charset="0"/>
                <a:cs typeface="Futura Medium" panose="020B0602020204020303" pitchFamily="34" charset="-79"/>
              </a:rPr>
              <a:t>gazdálkodás</a:t>
            </a:r>
            <a:endParaRPr lang="en-US" sz="3600">
              <a:latin typeface="Candara" panose="020E0502030303020204" pitchFamily="34" charset="0"/>
              <a:cs typeface="Futura Medium" panose="020B0602020204020303" pitchFamily="34" charset="-79"/>
            </a:endParaRPr>
          </a:p>
          <a:p>
            <a:pPr lvl="0"/>
            <a:endParaRPr lang="en-US"/>
          </a:p>
          <a:p>
            <a:pPr marL="457200" lvl="1" indent="0">
              <a:buNone/>
            </a:pPr>
            <a:endParaRPr lang="hu-HU"/>
          </a:p>
        </p:txBody>
      </p:sp>
      <p:grpSp>
        <p:nvGrpSpPr>
          <p:cNvPr id="4" name="Diagram 3">
            <a:extLst>
              <a:ext uri="{FF2B5EF4-FFF2-40B4-BE49-F238E27FC236}">
                <a16:creationId xmlns:a16="http://schemas.microsoft.com/office/drawing/2014/main" id="{976FC455-28B5-4CF0-0E5F-DD33C2805AE5}"/>
              </a:ext>
            </a:extLst>
          </p:cNvPr>
          <p:cNvGrpSpPr/>
          <p:nvPr/>
        </p:nvGrpSpPr>
        <p:grpSpPr>
          <a:xfrm>
            <a:off x="509018" y="3624819"/>
            <a:ext cx="6122667" cy="2051539"/>
            <a:chOff x="509018" y="3624819"/>
            <a:chExt cx="6122667" cy="2051539"/>
          </a:xfrm>
          <a:solidFill>
            <a:srgbClr val="0AA628"/>
          </a:solidFill>
        </p:grpSpPr>
        <p:sp>
          <p:nvSpPr>
            <p:cNvPr id="5" name="Szabadkézi sokszög: alakzat 4">
              <a:extLst>
                <a:ext uri="{FF2B5EF4-FFF2-40B4-BE49-F238E27FC236}">
                  <a16:creationId xmlns:a16="http://schemas.microsoft.com/office/drawing/2014/main" id="{D79F86A8-CFE2-7D9B-18BA-BD67014C337B}"/>
                </a:ext>
              </a:extLst>
            </p:cNvPr>
            <p:cNvSpPr/>
            <p:nvPr/>
          </p:nvSpPr>
          <p:spPr>
            <a:xfrm>
              <a:off x="509019" y="3624819"/>
              <a:ext cx="6122666" cy="9583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66771"/>
                <a:gd name="f7" fmla="val 1216800"/>
                <a:gd name="f8" fmla="val 202804"/>
                <a:gd name="f9" fmla="val 90798"/>
                <a:gd name="f10" fmla="val 5463967"/>
                <a:gd name="f11" fmla="val 5575973"/>
                <a:gd name="f12" fmla="val 1013996"/>
                <a:gd name="f13" fmla="val 1126002"/>
                <a:gd name="f14" fmla="+- 0 0 -90"/>
                <a:gd name="f15" fmla="*/ f3 1 5666771"/>
                <a:gd name="f16" fmla="*/ f4 1 1216800"/>
                <a:gd name="f17" fmla="+- f7 0 f5"/>
                <a:gd name="f18" fmla="+- f6 0 f5"/>
                <a:gd name="f19" fmla="*/ f14 f0 1"/>
                <a:gd name="f20" fmla="*/ f18 1 5666771"/>
                <a:gd name="f21" fmla="*/ f17 1 1216800"/>
                <a:gd name="f22" fmla="*/ 0 f18 1"/>
                <a:gd name="f23" fmla="*/ 202804 f17 1"/>
                <a:gd name="f24" fmla="*/ 202804 f18 1"/>
                <a:gd name="f25" fmla="*/ 0 f17 1"/>
                <a:gd name="f26" fmla="*/ 5463967 f18 1"/>
                <a:gd name="f27" fmla="*/ 5666771 f18 1"/>
                <a:gd name="f28" fmla="*/ 1013996 f17 1"/>
                <a:gd name="f29" fmla="*/ 1216800 f17 1"/>
                <a:gd name="f30" fmla="*/ f19 1 f2"/>
                <a:gd name="f31" fmla="*/ f22 1 5666771"/>
                <a:gd name="f32" fmla="*/ f23 1 1216800"/>
                <a:gd name="f33" fmla="*/ f24 1 5666771"/>
                <a:gd name="f34" fmla="*/ f25 1 1216800"/>
                <a:gd name="f35" fmla="*/ f26 1 5666771"/>
                <a:gd name="f36" fmla="*/ f27 1 5666771"/>
                <a:gd name="f37" fmla="*/ f28 1 1216800"/>
                <a:gd name="f38" fmla="*/ f29 1 12168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666771" h="12168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pFill/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6082" tIns="166082" rIns="166082" bIns="166082" anchor="ctr" anchorCtr="0" compatLnSpc="1">
              <a:noAutofit/>
            </a:bodyPr>
            <a:lstStyle/>
            <a:p>
              <a:pPr marL="0" marR="0" lvl="0" indent="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800" b="0" i="0" u="none" strike="noStrike" kern="1200" cap="none" spc="0" baseline="0" err="1">
                  <a:solidFill>
                    <a:srgbClr val="FFFFFF"/>
                  </a:solidFill>
                  <a:uFillTx/>
                  <a:latin typeface="Helvetica" pitchFamily="2" charset="0"/>
                </a:rPr>
                <a:t>Több</a:t>
              </a:r>
              <a:r>
                <a:rPr lang="en-US" sz="2800" b="0" i="0" u="none" strike="noStrike" kern="1200" cap="none" spc="0" baseline="0">
                  <a:solidFill>
                    <a:srgbClr val="FFFFFF"/>
                  </a:solidFill>
                  <a:uFillTx/>
                  <a:latin typeface="Helvetica" pitchFamily="2" charset="0"/>
                </a:rPr>
                <a:t> </a:t>
              </a:r>
              <a:r>
                <a:rPr lang="en-US" sz="2800" b="0" i="0" u="none" strike="noStrike" kern="1200" cap="none" spc="0" baseline="0" err="1">
                  <a:solidFill>
                    <a:srgbClr val="FFFFFF"/>
                  </a:solidFill>
                  <a:uFillTx/>
                  <a:latin typeface="Helvetica" pitchFamily="2" charset="0"/>
                </a:rPr>
                <a:t>szinten</a:t>
              </a:r>
              <a:r>
                <a:rPr lang="en-US" sz="2800" b="0" i="0" u="none" strike="noStrike" kern="1200" cap="none" spc="0" baseline="0">
                  <a:solidFill>
                    <a:srgbClr val="FFFFFF"/>
                  </a:solidFill>
                  <a:uFillTx/>
                  <a:latin typeface="Helvetica" pitchFamily="2" charset="0"/>
                </a:rPr>
                <a:t> </a:t>
              </a:r>
              <a:r>
                <a:rPr lang="en-US" sz="2800" b="0" i="0" u="none" strike="noStrike" kern="1200" cap="none" spc="0" baseline="0" err="1">
                  <a:solidFill>
                    <a:srgbClr val="FFFFFF"/>
                  </a:solidFill>
                  <a:uFillTx/>
                  <a:latin typeface="Helvetica" pitchFamily="2" charset="0"/>
                </a:rPr>
                <a:t>való</a:t>
              </a:r>
              <a:r>
                <a:rPr lang="en-US" sz="2800" b="0" i="0" u="none" strike="noStrike" kern="1200" cap="none" spc="0" baseline="0">
                  <a:solidFill>
                    <a:srgbClr val="FFFFFF"/>
                  </a:solidFill>
                  <a:uFillTx/>
                  <a:latin typeface="Helvetica" pitchFamily="2" charset="0"/>
                </a:rPr>
                <a:t> </a:t>
              </a:r>
              <a:r>
                <a:rPr lang="en-US" sz="2800" b="0" i="0" u="none" strike="noStrike" kern="1200" cap="none" spc="0" baseline="0" err="1">
                  <a:solidFill>
                    <a:srgbClr val="FFFFFF"/>
                  </a:solidFill>
                  <a:uFillTx/>
                  <a:latin typeface="Helvetica" pitchFamily="2" charset="0"/>
                </a:rPr>
                <a:t>növénytermesztés</a:t>
              </a:r>
              <a:endParaRPr lang="hu-HU" sz="2800" b="0" i="0" u="none" strike="noStrike" kern="1200" cap="none" spc="0" baseline="0">
                <a:solidFill>
                  <a:srgbClr val="FFFFFF"/>
                </a:solidFill>
                <a:uFillTx/>
                <a:latin typeface="Helvetica" pitchFamily="2" charset="0"/>
              </a:endParaRPr>
            </a:p>
          </p:txBody>
        </p:sp>
        <p:sp>
          <p:nvSpPr>
            <p:cNvPr id="6" name="Szabadkézi sokszög: alakzat 5">
              <a:extLst>
                <a:ext uri="{FF2B5EF4-FFF2-40B4-BE49-F238E27FC236}">
                  <a16:creationId xmlns:a16="http://schemas.microsoft.com/office/drawing/2014/main" id="{51484B61-A8EB-2D64-611E-8FF6E62896EF}"/>
                </a:ext>
              </a:extLst>
            </p:cNvPr>
            <p:cNvSpPr/>
            <p:nvPr/>
          </p:nvSpPr>
          <p:spPr>
            <a:xfrm>
              <a:off x="509018" y="4718058"/>
              <a:ext cx="6122665" cy="9583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666771"/>
                <a:gd name="f7" fmla="val 958303"/>
                <a:gd name="f8" fmla="val 159720"/>
                <a:gd name="f9" fmla="val 71509"/>
                <a:gd name="f10" fmla="val 5507051"/>
                <a:gd name="f11" fmla="val 5595262"/>
                <a:gd name="f12" fmla="val 798583"/>
                <a:gd name="f13" fmla="val 886794"/>
                <a:gd name="f14" fmla="+- 0 0 -90"/>
                <a:gd name="f15" fmla="*/ f3 1 5666771"/>
                <a:gd name="f16" fmla="*/ f4 1 958303"/>
                <a:gd name="f17" fmla="+- f7 0 f5"/>
                <a:gd name="f18" fmla="+- f6 0 f5"/>
                <a:gd name="f19" fmla="*/ f14 f0 1"/>
                <a:gd name="f20" fmla="*/ f18 1 5666771"/>
                <a:gd name="f21" fmla="*/ f17 1 958303"/>
                <a:gd name="f22" fmla="*/ 0 f18 1"/>
                <a:gd name="f23" fmla="*/ 159720 f17 1"/>
                <a:gd name="f24" fmla="*/ 159720 f18 1"/>
                <a:gd name="f25" fmla="*/ 0 f17 1"/>
                <a:gd name="f26" fmla="*/ 5507051 f18 1"/>
                <a:gd name="f27" fmla="*/ 5666771 f18 1"/>
                <a:gd name="f28" fmla="*/ 798583 f17 1"/>
                <a:gd name="f29" fmla="*/ 958303 f17 1"/>
                <a:gd name="f30" fmla="*/ f19 1 f2"/>
                <a:gd name="f31" fmla="*/ f22 1 5666771"/>
                <a:gd name="f32" fmla="*/ f23 1 958303"/>
                <a:gd name="f33" fmla="*/ f24 1 5666771"/>
                <a:gd name="f34" fmla="*/ f25 1 958303"/>
                <a:gd name="f35" fmla="*/ f26 1 5666771"/>
                <a:gd name="f36" fmla="*/ f27 1 5666771"/>
                <a:gd name="f37" fmla="*/ f28 1 958303"/>
                <a:gd name="f38" fmla="*/ f29 1 95830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5666771" h="95830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grpFill/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53463" tIns="153463" rIns="153463" bIns="153463" anchor="ctr" anchorCtr="0" compatLnSpc="1">
              <a:noAutofit/>
            </a:bodyPr>
            <a:lstStyle/>
            <a:p>
              <a:pPr marL="0" marR="0" lvl="0" indent="0" algn="l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800" b="0" i="0" u="none" strike="noStrike" kern="1200" cap="none" spc="0" baseline="0" err="1">
                  <a:solidFill>
                    <a:srgbClr val="FFFFFF"/>
                  </a:solidFill>
                  <a:uFillTx/>
                  <a:latin typeface="Helvetica" pitchFamily="2" charset="0"/>
                </a:rPr>
                <a:t>Helyfüggetlen</a:t>
              </a:r>
              <a:endParaRPr lang="hu-HU" sz="2800" b="0" i="0" u="none" strike="noStrike" kern="1200" cap="none" spc="0" baseline="0">
                <a:solidFill>
                  <a:srgbClr val="FFFFFF"/>
                </a:solidFill>
                <a:uFillTx/>
                <a:latin typeface="Helvetica" pitchFamily="2" charset="0"/>
              </a:endParaRPr>
            </a:p>
          </p:txBody>
        </p:sp>
      </p:grpSp>
      <p:pic>
        <p:nvPicPr>
          <p:cNvPr id="7" name="Picture 2" descr="Vertical Farming for the Future | USDA">
            <a:extLst>
              <a:ext uri="{FF2B5EF4-FFF2-40B4-BE49-F238E27FC236}">
                <a16:creationId xmlns:a16="http://schemas.microsoft.com/office/drawing/2014/main" id="{FA08E13C-8CC9-C6A5-28FE-8F3B5BEB77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60869" y="-66037"/>
            <a:ext cx="5444493" cy="7259321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46FD28B-7355-60F0-687A-C7E33F7E5F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73818"/>
            <a:ext cx="5981278" cy="1684638"/>
          </a:xfrm>
        </p:spPr>
        <p:txBody>
          <a:bodyPr>
            <a:normAutofit/>
          </a:bodyPr>
          <a:lstStyle/>
          <a:p>
            <a:pPr lvl="0"/>
            <a:r>
              <a:rPr lang="en-US" err="1"/>
              <a:t>Termesztési</a:t>
            </a:r>
            <a:r>
              <a:rPr lang="en-US"/>
              <a:t> </a:t>
            </a:r>
            <a:r>
              <a:rPr lang="en-US" err="1"/>
              <a:t>módok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D97612-1562-06B5-6387-C7653FE5B8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409568"/>
            <a:ext cx="6367271" cy="3690551"/>
          </a:xfrm>
        </p:spPr>
        <p:txBody>
          <a:bodyPr>
            <a:normAutofit/>
          </a:bodyPr>
          <a:lstStyle/>
          <a:p>
            <a:pPr lvl="0"/>
            <a:r>
              <a:rPr lang="en-US" sz="2400" err="1">
                <a:latin typeface="Helvetica" pitchFamily="2" charset="0"/>
              </a:rPr>
              <a:t>Talajmentes</a:t>
            </a:r>
            <a:r>
              <a:rPr lang="en-US" sz="2400">
                <a:latin typeface="Helvetica" pitchFamily="2" charset="0"/>
              </a:rPr>
              <a:t> </a:t>
            </a:r>
            <a:r>
              <a:rPr lang="en-US" sz="2400" err="1">
                <a:latin typeface="Helvetica" pitchFamily="2" charset="0"/>
              </a:rPr>
              <a:t>növénytermesztés</a:t>
            </a:r>
            <a:endParaRPr lang="en-US" sz="2400">
              <a:latin typeface="Helvetica" pitchFamily="2" charset="0"/>
            </a:endParaRPr>
          </a:p>
          <a:p>
            <a:pPr lvl="1"/>
            <a:r>
              <a:rPr lang="en-US" err="1">
                <a:latin typeface="Helvetica" pitchFamily="2" charset="0"/>
              </a:rPr>
              <a:t>Alternatív</a:t>
            </a:r>
            <a:r>
              <a:rPr lang="en-US">
                <a:latin typeface="Helvetica" pitchFamily="2" charset="0"/>
              </a:rPr>
              <a:t> </a:t>
            </a:r>
            <a:r>
              <a:rPr lang="en-US" err="1">
                <a:latin typeface="Helvetica" pitchFamily="2" charset="0"/>
              </a:rPr>
              <a:t>termőközeg</a:t>
            </a:r>
            <a:r>
              <a:rPr lang="en-US">
                <a:latin typeface="Helvetica" pitchFamily="2" charset="0"/>
              </a:rPr>
              <a:t>, pl. </a:t>
            </a:r>
            <a:r>
              <a:rPr lang="en-US" err="1">
                <a:latin typeface="Helvetica" pitchFamily="2" charset="0"/>
              </a:rPr>
              <a:t>kőzetgyapot</a:t>
            </a:r>
            <a:r>
              <a:rPr lang="en-US">
                <a:latin typeface="Helvetica" pitchFamily="2" charset="0"/>
              </a:rPr>
              <a:t>, </a:t>
            </a:r>
            <a:r>
              <a:rPr lang="en-US" err="1">
                <a:latin typeface="Helvetica" pitchFamily="2" charset="0"/>
              </a:rPr>
              <a:t>kókuszrost</a:t>
            </a:r>
            <a:endParaRPr lang="en-US">
              <a:latin typeface="Helvetica" pitchFamily="2" charset="0"/>
            </a:endParaRPr>
          </a:p>
          <a:p>
            <a:pPr lvl="0"/>
            <a:r>
              <a:rPr lang="en-US" sz="2400" err="1">
                <a:latin typeface="Helvetica" pitchFamily="2" charset="0"/>
              </a:rPr>
              <a:t>Hidropónia</a:t>
            </a:r>
            <a:endParaRPr lang="en-US" sz="2400">
              <a:latin typeface="Helvetica" pitchFamily="2" charset="0"/>
            </a:endParaRPr>
          </a:p>
          <a:p>
            <a:pPr lvl="1"/>
            <a:r>
              <a:rPr lang="en-US" err="1">
                <a:latin typeface="Helvetica" pitchFamily="2" charset="0"/>
              </a:rPr>
              <a:t>Tápanyagdús</a:t>
            </a:r>
            <a:r>
              <a:rPr lang="en-US">
                <a:latin typeface="Helvetica" pitchFamily="2" charset="0"/>
              </a:rPr>
              <a:t> </a:t>
            </a:r>
            <a:r>
              <a:rPr lang="en-US" err="1">
                <a:latin typeface="Helvetica" pitchFamily="2" charset="0"/>
              </a:rPr>
              <a:t>vízben</a:t>
            </a:r>
            <a:r>
              <a:rPr lang="en-US">
                <a:latin typeface="Helvetica" pitchFamily="2" charset="0"/>
              </a:rPr>
              <a:t> </a:t>
            </a:r>
            <a:r>
              <a:rPr lang="en-US" err="1">
                <a:latin typeface="Helvetica" pitchFamily="2" charset="0"/>
              </a:rPr>
              <a:t>áztatva</a:t>
            </a:r>
            <a:endParaRPr lang="hu-HU">
              <a:latin typeface="Helvetica" pitchFamily="2" charset="0"/>
            </a:endParaRPr>
          </a:p>
        </p:txBody>
      </p:sp>
      <p:pic>
        <p:nvPicPr>
          <p:cNvPr id="1030" name="Picture 6" descr="What is Hydroponic Farming?">
            <a:extLst>
              <a:ext uri="{FF2B5EF4-FFF2-40B4-BE49-F238E27FC236}">
                <a16:creationId xmlns:a16="http://schemas.microsoft.com/office/drawing/2014/main" id="{AD426141-A081-569C-D0EE-34013AA8E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0301" y="3773884"/>
            <a:ext cx="4810874" cy="254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3D3CDD1-8FCB-428A-A023-356FB198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0301" y="522937"/>
            <a:ext cx="4810873" cy="3138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230058-4BA2-1E9D-7805-5BDC325FA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5325" b="94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FCB7058-ED8F-925A-4D24-54F61722B2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en-US"/>
              <a:t>Miért jó ez?</a:t>
            </a:r>
            <a:endParaRPr lang="hu-HU"/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B6EC7EC2-B6FC-3297-D9F9-50CDD26626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41377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467</Words>
  <Application>Microsoft Office PowerPoint</Application>
  <PresentationFormat>Szélesvásznú</PresentationFormat>
  <Paragraphs>81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Candara</vt:lpstr>
      <vt:lpstr>Futura Medium</vt:lpstr>
      <vt:lpstr>Helvetica</vt:lpstr>
      <vt:lpstr>Impact</vt:lpstr>
      <vt:lpstr>Office téma</vt:lpstr>
      <vt:lpstr>Vertikális gazdálkodás</vt:lpstr>
      <vt:lpstr>Probléma</vt:lpstr>
      <vt:lpstr>PowerPoint-bemutató</vt:lpstr>
      <vt:lpstr>PowerPoint-bemutató</vt:lpstr>
      <vt:lpstr>PowerPoint-bemutató</vt:lpstr>
      <vt:lpstr>PowerPoint-bemutató</vt:lpstr>
      <vt:lpstr>Megoldás</vt:lpstr>
      <vt:lpstr>Termesztési módok</vt:lpstr>
      <vt:lpstr>Miért jó ez?</vt:lpstr>
      <vt:lpstr>Fodder</vt:lpstr>
      <vt:lpstr>Költségek</vt:lpstr>
      <vt:lpstr>Konklúzió</vt:lpstr>
      <vt:lpstr>Források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Vertikális gazdálkodás</dc:title>
  <dc:creator>Szilágyi Barnabás</dc:creator>
  <cp:lastModifiedBy>Madler Zsuzsanna</cp:lastModifiedBy>
  <cp:revision>3</cp:revision>
  <dcterms:created xsi:type="dcterms:W3CDTF">2023-03-16T18:36:03Z</dcterms:created>
  <dcterms:modified xsi:type="dcterms:W3CDTF">2023-04-03T13:14:43Z</dcterms:modified>
</cp:coreProperties>
</file>