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0" r:id="rId4"/>
    <p:sldId id="261" r:id="rId5"/>
    <p:sldId id="258" r:id="rId6"/>
    <p:sldId id="259" r:id="rId7"/>
    <p:sldId id="278" r:id="rId8"/>
    <p:sldId id="279" r:id="rId9"/>
    <p:sldId id="264" r:id="rId10"/>
    <p:sldId id="263" r:id="rId11"/>
    <p:sldId id="281" r:id="rId12"/>
    <p:sldId id="282" r:id="rId13"/>
    <p:sldId id="280" r:id="rId14"/>
    <p:sldId id="273" r:id="rId15"/>
    <p:sldId id="283" r:id="rId16"/>
    <p:sldId id="285" r:id="rId17"/>
    <p:sldId id="284" r:id="rId18"/>
    <p:sldId id="262" r:id="rId19"/>
    <p:sldId id="266" r:id="rId20"/>
    <p:sldId id="267" r:id="rId21"/>
    <p:sldId id="265" r:id="rId22"/>
    <p:sldId id="286" r:id="rId23"/>
    <p:sldId id="287" r:id="rId24"/>
    <p:sldId id="290" r:id="rId25"/>
    <p:sldId id="289" r:id="rId26"/>
    <p:sldId id="288" r:id="rId27"/>
    <p:sldId id="291" r:id="rId28"/>
    <p:sldId id="293" r:id="rId29"/>
    <p:sldId id="294" r:id="rId30"/>
    <p:sldId id="295" r:id="rId3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2E3A"/>
    <a:srgbClr val="FDD811"/>
    <a:srgbClr val="AA3C4C"/>
    <a:srgbClr val="769919"/>
    <a:srgbClr val="6BB582"/>
    <a:srgbClr val="7DAF9B"/>
    <a:srgbClr val="E7F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89984" autoAdjust="0"/>
  </p:normalViewPr>
  <p:slideViewPr>
    <p:cSldViewPr snapToGrid="0">
      <p:cViewPr varScale="1">
        <p:scale>
          <a:sx n="74" d="100"/>
          <a:sy n="74" d="100"/>
        </p:scale>
        <p:origin x="86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BDD0-927B-4566-AF11-B12DF06A0343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CCE54-28C2-49A8-93D4-B5D91FDA27A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0882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CCE54-28C2-49A8-93D4-B5D91FDA27A0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815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C5A566-6829-478A-A368-AF8192782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504E468-3610-4133-B564-5D8289E2A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9091608-4747-47C6-BF9D-439816390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ED926DF-AA0B-4171-AE80-4F56193ED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987BC52-32E4-43C5-B636-12540E0EA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7831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B9B326-6BA1-4F51-8173-6989C400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FAC3E07-DC8E-46FB-A1C6-B9D8B16FC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A98CDA1-7566-4A49-82E8-F851E9A77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AD10211-3D43-44AB-930D-57634119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3E7645A-EAC0-4051-BFED-FAC5F29D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665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75DF63B-6999-4180-BACE-75C4BC0F2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138F509-F749-4906-862D-341614303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A26AAEA-C8AF-46DC-94B9-A5FD8CDE0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C1DDEA-5318-4267-B946-049FD59A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9CF8799-2C4C-4789-8109-142235DC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709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D08DC7-796F-4399-A0F0-9C187D26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3223BB-B73B-4AC3-8C74-FC66D0932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7DD6B55-6473-44EC-9BB6-603D62F8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A48DA16-FB2E-4B24-A75F-6ED656EC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10B8E50-A897-4B27-B048-07C961CD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329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7D4129-C8C0-48CD-9F8D-DA73FBEB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E51DAFD-0E6A-439A-A246-BE42DFF81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B897B98-EA3D-4FA2-A525-07F2F2F5A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DACC39-3432-4E36-886B-52F47CAC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B3BE63-EED0-4BF2-B515-010620096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2595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83208C-38D1-4163-8B13-347C5365D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E4E865-25AB-4A3D-A4DF-CD9288E9F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A3B88F6-A6A0-4589-85ED-08A0F682E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61D748D-60B8-4298-9B25-B3B77595E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195D94C-1324-477B-B1ED-DACD09AE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31EA1DF-20C5-4D02-B6D0-F69A87DD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457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70EE4F-8BD7-48B4-89FE-18D223977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86DE01-242B-4D46-9156-F8FA4231C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225306F-B0CB-4FBF-B4D8-08E5605DF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088DC2D-208B-486E-BBA8-24AC059B0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5502DD0-9419-4F5F-924E-E2BDBA918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730E234-1D1B-423F-9EC6-7B020A1A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F784A3C-FF26-46B9-B1B4-7FC82436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83D1E7B-CAD0-40A6-937E-742B992E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221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2C33D2-9B31-464B-90D2-F0D72B35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58042A60-EE1C-422B-94E9-69B17AAA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DF543E-7D03-42BE-A0C4-E15757EB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CE43974-FC48-48BD-988C-6210A708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645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A1E4F47-BF1B-4ED3-B1ED-EF571A18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77CE71A-330D-48CC-B9A9-DB25F959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6D6C17D-3A2C-4A00-822E-A5D4D1C8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424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9259BC-7DDB-4086-B24D-1A3560B7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F9913B-1263-41BB-9C14-4B413A5C5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F8CB713-3507-4467-B54D-01C3620E4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C61DB73-633A-4CDC-B003-3D507324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B58458E-3A93-462D-863D-4737D3ED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59FAC28-A7D0-457E-96A2-B4C84D86A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8313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3FA2C2-FA01-4BBA-B2A4-C462E1183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509BC4F-8F13-40AE-A732-5DD7D8A19E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755C079-4B33-48B5-B8A1-77D4AB8D0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D14C482-E545-4622-9954-160F351B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A016C39-72B4-43F2-B7BD-B1FA9E214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7458B74-BFAF-4257-8D4F-DE1029A07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91439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104654B-43A8-48BB-A89E-03C2BC6F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F2A8946-9B22-43ED-928D-448DC61E5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4001E0A-91BB-4B27-A478-386B5A026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06C14-B38E-48B0-8C6E-7E80F6CE0278}" type="datetimeFigureOut">
              <a:rPr lang="hu-HU" smtClean="0"/>
              <a:t>2024. 04. 23.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24A162-05A2-4B27-AA29-205E522AE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11AE6BE-3FB2-4490-8285-4499A98B8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9BE41-82B8-4212-8EFC-188B969D98B8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013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8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7.png"/><Relationship Id="rId1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microsoft.com/office/2007/relationships/hdphoto" Target="../media/hdphoto6.wdp"/><Relationship Id="rId9" Type="http://schemas.microsoft.com/office/2007/relationships/hdphoto" Target="../media/hdphoto7.wdp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12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3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8.wdp"/><Relationship Id="rId2" Type="http://schemas.openxmlformats.org/officeDocument/2006/relationships/image" Target="../media/image7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5.wdp"/><Relationship Id="rId1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12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12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8.wdp"/><Relationship Id="rId5" Type="http://schemas.microsoft.com/office/2007/relationships/hdphoto" Target="../media/hdphoto9.wdp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microsoft.com/office/2007/relationships/hdphoto" Target="../media/hdphoto6.wdp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24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25.jpg"/><Relationship Id="rId16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12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2" Type="http://schemas.microsoft.com/office/2007/relationships/hdphoto" Target="../media/hdphoto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27.png"/><Relationship Id="rId10" Type="http://schemas.microsoft.com/office/2007/relationships/hdphoto" Target="../media/hdphoto6.wdp"/><Relationship Id="rId4" Type="http://schemas.microsoft.com/office/2007/relationships/hdphoto" Target="../media/hdphoto7.wdp"/><Relationship Id="rId9" Type="http://schemas.openxmlformats.org/officeDocument/2006/relationships/image" Target="../media/image11.png"/><Relationship Id="rId1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jpeg"/><Relationship Id="rId7" Type="http://schemas.openxmlformats.org/officeDocument/2006/relationships/image" Target="../media/image3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3.png"/><Relationship Id="rId4" Type="http://schemas.openxmlformats.org/officeDocument/2006/relationships/image" Target="../media/image39.jpe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7.jpeg"/><Relationship Id="rId4" Type="http://schemas.openxmlformats.org/officeDocument/2006/relationships/image" Target="../media/image41.png"/><Relationship Id="rId9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microsoft.com/office/2007/relationships/hdphoto" Target="../media/hdphoto9.wdp"/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microsoft.com/office/2007/relationships/hdphoto" Target="../media/hdphoto7.wdp"/><Relationship Id="rId2" Type="http://schemas.openxmlformats.org/officeDocument/2006/relationships/image" Target="../media/image7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microsoft.com/office/2007/relationships/hdphoto" Target="../media/hdphoto5.wdp"/><Relationship Id="rId1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7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11.pn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openxmlformats.org/officeDocument/2006/relationships/image" Target="../media/image17.png"/><Relationship Id="rId2" Type="http://schemas.openxmlformats.org/officeDocument/2006/relationships/image" Target="../media/image15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openxmlformats.org/officeDocument/2006/relationships/image" Target="../media/image18.jpg"/><Relationship Id="rId7" Type="http://schemas.microsoft.com/office/2007/relationships/hdphoto" Target="../media/hdphoto6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CCCCC6F7-15CC-4BC2-B215-66C74BDF0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5" t="1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BFD6296F-2F64-416E-83F3-26E4B2894856}"/>
              </a:ext>
            </a:extLst>
          </p:cNvPr>
          <p:cNvSpPr/>
          <p:nvPr/>
        </p:nvSpPr>
        <p:spPr>
          <a:xfrm>
            <a:off x="-9116" y="0"/>
            <a:ext cx="12192000" cy="6858000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CAB7155D-FCA5-49FF-9479-3DB23493D907}"/>
              </a:ext>
            </a:extLst>
          </p:cNvPr>
          <p:cNvSpPr txBox="1"/>
          <p:nvPr/>
        </p:nvSpPr>
        <p:spPr>
          <a:xfrm>
            <a:off x="6576880" y="2595641"/>
            <a:ext cx="538469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kumimoji="0" lang="en-US" altLang="en" sz="3600" b="1" i="0" u="none" strike="noStrike" kern="0" normalizeH="0" baseline="0" noProof="0" dirty="0">
                <a:ln/>
                <a:solidFill>
                  <a:schemeClr val="bg1"/>
                </a:solidFill>
                <a:uLnTx/>
                <a:uFillTx/>
                <a:latin typeface="Felix Titling" panose="04060505060202020A04" pitchFamily="82" charset="0"/>
                <a:cs typeface="Varela Round"/>
                <a:sym typeface="Varela Round"/>
              </a:rPr>
              <a:t>Energiatudatos intézmények </a:t>
            </a:r>
            <a:endParaRPr lang="hu-HU" sz="1600" b="1" dirty="0">
              <a:ln/>
              <a:solidFill>
                <a:schemeClr val="bg1"/>
              </a:solidFill>
              <a:latin typeface="Felix Titling" panose="04060505060202020A04" pitchFamily="82" charset="0"/>
            </a:endParaRP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06BE26D3-03D8-49A9-8415-84C4EFEF6B6B}"/>
              </a:ext>
            </a:extLst>
          </p:cNvPr>
          <p:cNvGrpSpPr/>
          <p:nvPr/>
        </p:nvGrpSpPr>
        <p:grpSpPr>
          <a:xfrm>
            <a:off x="8513777" y="5122948"/>
            <a:ext cx="2202694" cy="1891396"/>
            <a:chOff x="10160398" y="4886849"/>
            <a:chExt cx="2202694" cy="1891396"/>
          </a:xfrm>
        </p:grpSpPr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172751C2-5907-49FF-8A8B-99138E371116}"/>
                </a:ext>
              </a:extLst>
            </p:cNvPr>
            <p:cNvSpPr txBox="1"/>
            <p:nvPr/>
          </p:nvSpPr>
          <p:spPr>
            <a:xfrm>
              <a:off x="10160398" y="6184505"/>
              <a:ext cx="2202694" cy="593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>
                  <a:solidFill>
                    <a:schemeClr val="bg1"/>
                  </a:solidFill>
                  <a:latin typeface="Bradley Hand ITC" panose="03070402050302030203" pitchFamily="66" charset="0"/>
                </a:rPr>
                <a:t>Cogito Ergo Sum</a:t>
              </a:r>
            </a:p>
          </p:txBody>
        </p:sp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E7B3F584-87F4-4689-86CD-92E7B6DAE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27" b="90137" l="9473" r="89844">
                          <a14:foregroundMark x1="48926" y1="7227" x2="48926" y2="7227"/>
                          <a14:foregroundMark x1="48926" y1="7227" x2="48926" y2="7227"/>
                          <a14:foregroundMark x1="48633" y1="7520" x2="48633" y2="7520"/>
                          <a14:foregroundMark x1="90039" y1="45508" x2="90039" y2="45508"/>
                          <a14:foregroundMark x1="90039" y1="45508" x2="90039" y2="45508"/>
                          <a14:foregroundMark x1="90039" y1="45508" x2="90039" y2="45508"/>
                          <a14:foregroundMark x1="90039" y1="46094" x2="90039" y2="46094"/>
                          <a14:foregroundMark x1="52734" y1="90234" x2="52734" y2="90234"/>
                          <a14:foregroundMark x1="52734" y1="90234" x2="52734" y2="90234"/>
                          <a14:foregroundMark x1="52246" y1="90234" x2="52246" y2="90234"/>
                          <a14:foregroundMark x1="9473" y1="49707" x2="9473" y2="49707"/>
                          <a14:foregroundMark x1="9473" y1="49707" x2="9473" y2="49707"/>
                          <a14:foregroundMark x1="9473" y1="49707" x2="9473" y2="49707"/>
                          <a14:foregroundMark x1="9473" y1="49707" x2="9473" y2="49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1679" y="4886849"/>
              <a:ext cx="1446551" cy="1446551"/>
            </a:xfrm>
            <a:prstGeom prst="rect">
              <a:avLst/>
            </a:prstGeom>
          </p:spPr>
        </p:pic>
      </p:grpSp>
      <p:pic>
        <p:nvPicPr>
          <p:cNvPr id="8" name="Kép 7">
            <a:extLst>
              <a:ext uri="{FF2B5EF4-FFF2-40B4-BE49-F238E27FC236}">
                <a16:creationId xmlns:a16="http://schemas.microsoft.com/office/drawing/2014/main" id="{6FE6D8FA-0AD3-4AAD-B67C-65112939F8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20" y="5149682"/>
            <a:ext cx="1573847" cy="1573847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1352DEF1-5FCB-4B69-9FF9-D0ACEF19F189}"/>
              </a:ext>
            </a:extLst>
          </p:cNvPr>
          <p:cNvSpPr txBox="1"/>
          <p:nvPr/>
        </p:nvSpPr>
        <p:spPr>
          <a:xfrm>
            <a:off x="5377523" y="822172"/>
            <a:ext cx="689507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kumimoji="0" lang="en-US" altLang="en" sz="5400" b="1" i="0" u="none" strike="noStrike" kern="0" normalizeH="0" baseline="0" noProof="0" dirty="0">
                <a:ln/>
                <a:solidFill>
                  <a:schemeClr val="accent4"/>
                </a:solidFill>
                <a:uLnTx/>
                <a:uFillTx/>
                <a:latin typeface="Felix Titling" panose="04060505060202020A04" pitchFamily="82" charset="0"/>
                <a:cs typeface="Varela Round"/>
                <a:sym typeface="Varela Round"/>
              </a:rPr>
              <a:t>A "Második otthonunk"</a:t>
            </a:r>
            <a:endParaRPr lang="hu-HU" sz="5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AD30A396-10EC-464C-922D-4296673663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-12014" r="-73" b="12014"/>
          <a:stretch/>
        </p:blipFill>
        <p:spPr>
          <a:xfrm>
            <a:off x="-12182884" y="-927101"/>
            <a:ext cx="12192000" cy="7785101"/>
          </a:xfrm>
          <a:prstGeom prst="rect">
            <a:avLst/>
          </a:prstGeom>
        </p:spPr>
      </p:pic>
      <p:sp>
        <p:nvSpPr>
          <p:cNvPr id="19" name="Téglalap 18">
            <a:extLst>
              <a:ext uri="{FF2B5EF4-FFF2-40B4-BE49-F238E27FC236}">
                <a16:creationId xmlns:a16="http://schemas.microsoft.com/office/drawing/2014/main" id="{7B897403-CF87-42F6-B60A-36DFA960CB85}"/>
              </a:ext>
            </a:extLst>
          </p:cNvPr>
          <p:cNvSpPr/>
          <p:nvPr/>
        </p:nvSpPr>
        <p:spPr>
          <a:xfrm>
            <a:off x="-12173975" y="0"/>
            <a:ext cx="12192000" cy="6858000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Google Shape;518;p32">
            <a:extLst>
              <a:ext uri="{FF2B5EF4-FFF2-40B4-BE49-F238E27FC236}">
                <a16:creationId xmlns:a16="http://schemas.microsoft.com/office/drawing/2014/main" id="{5B1B4A63-285A-4754-8C63-C51477D9FE0E}"/>
              </a:ext>
            </a:extLst>
          </p:cNvPr>
          <p:cNvSpPr txBox="1">
            <a:spLocks/>
          </p:cNvSpPr>
          <p:nvPr/>
        </p:nvSpPr>
        <p:spPr>
          <a:xfrm>
            <a:off x="-9116" y="7870219"/>
            <a:ext cx="3691855" cy="13102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Bahnschrift SemiBold" panose="020B0502040204020203" pitchFamily="34" charset="0"/>
            </a:endParaRPr>
          </a:p>
          <a:p>
            <a:pPr algn="l">
              <a:spcBef>
                <a:spcPts val="0"/>
              </a:spcBef>
            </a:pP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energiatudatosság nincs előtérbe helyezve</a:t>
            </a:r>
          </a:p>
          <a:p>
            <a:pPr marL="285750" indent="-285750" algn="l">
              <a:spcBef>
                <a:spcPts val="0"/>
              </a:spcBef>
              <a:buFont typeface="Arial"/>
              <a:buChar char="•"/>
            </a:pP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Jelentős energiapazarlás</a:t>
            </a:r>
          </a:p>
          <a:p>
            <a:pPr algn="l">
              <a:spcBef>
                <a:spcPts val="0"/>
              </a:spcBef>
            </a:pPr>
            <a:endParaRPr lang="hu-HU" sz="1600" dirty="0"/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A8129164-4BAB-481A-9A11-F19EBB77A37A}"/>
              </a:ext>
            </a:extLst>
          </p:cNvPr>
          <p:cNvSpPr txBox="1"/>
          <p:nvPr/>
        </p:nvSpPr>
        <p:spPr>
          <a:xfrm>
            <a:off x="18025" y="-2033933"/>
            <a:ext cx="6171183" cy="110799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 prst="relaxedInset"/>
          </a:sp3d>
        </p:spPr>
        <p:txBody>
          <a:bodyPr wrap="square">
            <a:spAutoFit/>
            <a:sp3d extrusionH="57150" prstMaterial="softEdge">
              <a:bevelT w="25400" h="38100"/>
            </a:sp3d>
          </a:bodyPr>
          <a:lstStyle/>
          <a:p>
            <a:r>
              <a:rPr lang="hu-HU" altLang="en" sz="66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  <a:sym typeface="Varela Round"/>
              </a:rPr>
              <a:t>P</a:t>
            </a:r>
            <a:r>
              <a:rPr lang="en-US" altLang="en" sz="48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  <a:sym typeface="Varela Round"/>
              </a:rPr>
              <a:t>robléma</a:t>
            </a:r>
            <a:endParaRPr lang="hu-HU" sz="4800" b="1" kern="0" dirty="0">
              <a:ln/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3284D3D8-5993-43BE-BA6E-16639004B30D}"/>
              </a:ext>
            </a:extLst>
          </p:cNvPr>
          <p:cNvSpPr txBox="1"/>
          <p:nvPr/>
        </p:nvSpPr>
        <p:spPr>
          <a:xfrm>
            <a:off x="8513777" y="-2304783"/>
            <a:ext cx="336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társadalom 70%-át érinti</a:t>
            </a:r>
          </a:p>
          <a:p>
            <a:pPr marL="285750" indent="-285750" algn="l">
              <a:spcBef>
                <a:spcPts val="0"/>
              </a:spcBef>
              <a:buFont typeface="Arial"/>
              <a:buChar char="•"/>
            </a:pP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Túlzott energiafelhasználás az intézményekben (óvodák, iskolák, munkahelyek)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43622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5457EE8-557F-4D3C-B102-5B3731881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8"/>
          <a:stretch/>
        </p:blipFill>
        <p:spPr>
          <a:xfrm>
            <a:off x="5178116" y="-13968"/>
            <a:ext cx="7013883" cy="6871968"/>
          </a:xfrm>
          <a:prstGeom prst="rect">
            <a:avLst/>
          </a:prstGeom>
        </p:spPr>
      </p:pic>
      <p:sp>
        <p:nvSpPr>
          <p:cNvPr id="53" name="Téglalap 52">
            <a:extLst>
              <a:ext uri="{FF2B5EF4-FFF2-40B4-BE49-F238E27FC236}">
                <a16:creationId xmlns:a16="http://schemas.microsoft.com/office/drawing/2014/main" id="{FC87E870-F7F1-4576-8131-1B043E59EF30}"/>
              </a:ext>
            </a:extLst>
          </p:cNvPr>
          <p:cNvSpPr/>
          <p:nvPr/>
        </p:nvSpPr>
        <p:spPr>
          <a:xfrm>
            <a:off x="5077033" y="-39867"/>
            <a:ext cx="7164992" cy="6885823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dirty="0"/>
          </a:p>
        </p:txBody>
      </p:sp>
      <p:sp>
        <p:nvSpPr>
          <p:cNvPr id="80" name="Téglalap 79">
            <a:extLst>
              <a:ext uri="{FF2B5EF4-FFF2-40B4-BE49-F238E27FC236}">
                <a16:creationId xmlns:a16="http://schemas.microsoft.com/office/drawing/2014/main" id="{32B356EF-D11F-4176-A7C5-BD5331DA3248}"/>
              </a:ext>
            </a:extLst>
          </p:cNvPr>
          <p:cNvSpPr/>
          <p:nvPr/>
        </p:nvSpPr>
        <p:spPr>
          <a:xfrm>
            <a:off x="-59149" y="-13968"/>
            <a:ext cx="4900496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7866CEE-549D-4774-AFE5-E740D147037B}"/>
              </a:ext>
            </a:extLst>
          </p:cNvPr>
          <p:cNvSpPr txBox="1"/>
          <p:nvPr/>
        </p:nvSpPr>
        <p:spPr>
          <a:xfrm>
            <a:off x="475776" y="1962150"/>
            <a:ext cx="62531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Szürkevíz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8BFF76E-67B5-46ED-B9C5-3430CCEC0232}"/>
              </a:ext>
            </a:extLst>
          </p:cNvPr>
          <p:cNvSpPr txBox="1"/>
          <p:nvPr/>
        </p:nvSpPr>
        <p:spPr>
          <a:xfrm>
            <a:off x="475776" y="3429000"/>
            <a:ext cx="4021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Esővíz </a:t>
            </a:r>
          </a:p>
          <a:p>
            <a:pPr>
              <a:buClr>
                <a:srgbClr val="000000"/>
              </a:buClr>
              <a:defRPr/>
            </a:pPr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Már egyszer felhasznált víz</a:t>
            </a:r>
          </a:p>
          <a:p>
            <a:pPr>
              <a:buClr>
                <a:srgbClr val="000000"/>
              </a:buClr>
              <a:defRPr/>
            </a:pPr>
            <a:endParaRPr lang="hu-HU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hu-HU" dirty="0"/>
          </a:p>
        </p:txBody>
      </p:sp>
      <p:grpSp>
        <p:nvGrpSpPr>
          <p:cNvPr id="42" name="Csoportba foglalás 41">
            <a:extLst>
              <a:ext uri="{FF2B5EF4-FFF2-40B4-BE49-F238E27FC236}">
                <a16:creationId xmlns:a16="http://schemas.microsoft.com/office/drawing/2014/main" id="{58F46836-3641-4F87-B991-98FEAF198788}"/>
              </a:ext>
            </a:extLst>
          </p:cNvPr>
          <p:cNvGrpSpPr/>
          <p:nvPr/>
        </p:nvGrpSpPr>
        <p:grpSpPr>
          <a:xfrm>
            <a:off x="1028841" y="5275659"/>
            <a:ext cx="2619525" cy="2587113"/>
            <a:chOff x="5219944" y="1297459"/>
            <a:chExt cx="1778026" cy="1754659"/>
          </a:xfrm>
        </p:grpSpPr>
        <p:sp>
          <p:nvSpPr>
            <p:cNvPr id="43" name="Ellipszis 42">
              <a:extLst>
                <a:ext uri="{FF2B5EF4-FFF2-40B4-BE49-F238E27FC236}">
                  <a16:creationId xmlns:a16="http://schemas.microsoft.com/office/drawing/2014/main" id="{EA924CD1-91DE-45A0-8A07-A9472B033B6D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4" name="Kép 43">
              <a:extLst>
                <a:ext uri="{FF2B5EF4-FFF2-40B4-BE49-F238E27FC236}">
                  <a16:creationId xmlns:a16="http://schemas.microsoft.com/office/drawing/2014/main" id="{21DD932A-61B4-4733-AF82-7BF9E37A9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pic>
        <p:nvPicPr>
          <p:cNvPr id="45" name="Kép 44">
            <a:extLst>
              <a:ext uri="{FF2B5EF4-FFF2-40B4-BE49-F238E27FC236}">
                <a16:creationId xmlns:a16="http://schemas.microsoft.com/office/drawing/2014/main" id="{347A73B5-B820-4CFA-8E80-75B02EDB8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53" r="50934" b="15646"/>
          <a:stretch/>
        </p:blipFill>
        <p:spPr>
          <a:xfrm>
            <a:off x="12245753" y="25899"/>
            <a:ext cx="7347653" cy="6806202"/>
          </a:xfrm>
          <a:prstGeom prst="rect">
            <a:avLst/>
          </a:prstGeom>
        </p:spPr>
      </p:pic>
      <p:pic>
        <p:nvPicPr>
          <p:cNvPr id="46" name="Kép 45">
            <a:extLst>
              <a:ext uri="{FF2B5EF4-FFF2-40B4-BE49-F238E27FC236}">
                <a16:creationId xmlns:a16="http://schemas.microsoft.com/office/drawing/2014/main" id="{1E0CC9D2-73A9-4622-BA3E-979848378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9454" y="0"/>
            <a:ext cx="7347654" cy="6858000"/>
          </a:xfrm>
          <a:prstGeom prst="rect">
            <a:avLst/>
          </a:prstGeom>
        </p:spPr>
      </p:pic>
      <p:pic>
        <p:nvPicPr>
          <p:cNvPr id="47" name="Kép 46">
            <a:extLst>
              <a:ext uri="{FF2B5EF4-FFF2-40B4-BE49-F238E27FC236}">
                <a16:creationId xmlns:a16="http://schemas.microsoft.com/office/drawing/2014/main" id="{36DF814E-76CC-4C62-BDA9-0AAEB4741B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33317"/>
          <a:stretch/>
        </p:blipFill>
        <p:spPr>
          <a:xfrm>
            <a:off x="15028099" y="10307"/>
            <a:ext cx="4580615" cy="6858000"/>
          </a:xfrm>
          <a:prstGeom prst="rect">
            <a:avLst/>
          </a:prstGeom>
        </p:spPr>
      </p:pic>
      <p:sp>
        <p:nvSpPr>
          <p:cNvPr id="48" name="Téglalap 47">
            <a:extLst>
              <a:ext uri="{FF2B5EF4-FFF2-40B4-BE49-F238E27FC236}">
                <a16:creationId xmlns:a16="http://schemas.microsoft.com/office/drawing/2014/main" id="{FA8F7572-D8E8-4ADB-BED9-AB7385D99358}"/>
              </a:ext>
            </a:extLst>
          </p:cNvPr>
          <p:cNvSpPr/>
          <p:nvPr/>
        </p:nvSpPr>
        <p:spPr>
          <a:xfrm>
            <a:off x="12272502" y="25899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Téglalap 48">
            <a:extLst>
              <a:ext uri="{FF2B5EF4-FFF2-40B4-BE49-F238E27FC236}">
                <a16:creationId xmlns:a16="http://schemas.microsoft.com/office/drawing/2014/main" id="{C36CF6F4-A7BD-454E-8886-2A1C93F01877}"/>
              </a:ext>
            </a:extLst>
          </p:cNvPr>
          <p:cNvSpPr/>
          <p:nvPr/>
        </p:nvSpPr>
        <p:spPr>
          <a:xfrm>
            <a:off x="14722008" y="2110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Téglalap 49">
            <a:extLst>
              <a:ext uri="{FF2B5EF4-FFF2-40B4-BE49-F238E27FC236}">
                <a16:creationId xmlns:a16="http://schemas.microsoft.com/office/drawing/2014/main" id="{21361B90-E300-4AF6-A13D-F43E114EBB41}"/>
              </a:ext>
            </a:extLst>
          </p:cNvPr>
          <p:cNvSpPr/>
          <p:nvPr/>
        </p:nvSpPr>
        <p:spPr>
          <a:xfrm>
            <a:off x="17159208" y="2110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1" name="Csoportba foglalás 50">
            <a:extLst>
              <a:ext uri="{FF2B5EF4-FFF2-40B4-BE49-F238E27FC236}">
                <a16:creationId xmlns:a16="http://schemas.microsoft.com/office/drawing/2014/main" id="{9AEDE6DC-4842-4174-B1DF-AE922F7D2F99}"/>
              </a:ext>
            </a:extLst>
          </p:cNvPr>
          <p:cNvGrpSpPr/>
          <p:nvPr/>
        </p:nvGrpSpPr>
        <p:grpSpPr>
          <a:xfrm>
            <a:off x="17465299" y="1329737"/>
            <a:ext cx="3745141" cy="1754659"/>
            <a:chOff x="7775361" y="3433458"/>
            <a:chExt cx="3745141" cy="1754659"/>
          </a:xfrm>
        </p:grpSpPr>
        <p:sp>
          <p:nvSpPr>
            <p:cNvPr id="52" name="Ellipszis 51">
              <a:extLst>
                <a:ext uri="{FF2B5EF4-FFF2-40B4-BE49-F238E27FC236}">
                  <a16:creationId xmlns:a16="http://schemas.microsoft.com/office/drawing/2014/main" id="{0CFC6646-A5A2-499E-84CE-6B0F59BDAD4C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4" name="Kép 53">
              <a:extLst>
                <a:ext uri="{FF2B5EF4-FFF2-40B4-BE49-F238E27FC236}">
                  <a16:creationId xmlns:a16="http://schemas.microsoft.com/office/drawing/2014/main" id="{A77D5D9E-964A-4785-9B65-DF03E0346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B846949D-2ABB-47D2-9064-B75BFB069BF4}"/>
              </a:ext>
            </a:extLst>
          </p:cNvPr>
          <p:cNvGrpSpPr/>
          <p:nvPr/>
        </p:nvGrpSpPr>
        <p:grpSpPr>
          <a:xfrm>
            <a:off x="12614980" y="1301679"/>
            <a:ext cx="1752243" cy="1754659"/>
            <a:chOff x="10255408" y="1372511"/>
            <a:chExt cx="1778026" cy="1768921"/>
          </a:xfrm>
        </p:grpSpPr>
        <p:sp>
          <p:nvSpPr>
            <p:cNvPr id="56" name="Ellipszis 55">
              <a:extLst>
                <a:ext uri="{FF2B5EF4-FFF2-40B4-BE49-F238E27FC236}">
                  <a16:creationId xmlns:a16="http://schemas.microsoft.com/office/drawing/2014/main" id="{7B3F7CCA-CFF2-4B28-BF1F-92C1A5A14C6A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7" name="Kép 56">
              <a:extLst>
                <a:ext uri="{FF2B5EF4-FFF2-40B4-BE49-F238E27FC236}">
                  <a16:creationId xmlns:a16="http://schemas.microsoft.com/office/drawing/2014/main" id="{211137AD-1132-41F9-A75D-B6B926DC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58" name="Csoportba foglalás 57">
            <a:extLst>
              <a:ext uri="{FF2B5EF4-FFF2-40B4-BE49-F238E27FC236}">
                <a16:creationId xmlns:a16="http://schemas.microsoft.com/office/drawing/2014/main" id="{741DC64C-6FED-46C1-8562-FB8D6EB7B557}"/>
              </a:ext>
            </a:extLst>
          </p:cNvPr>
          <p:cNvGrpSpPr/>
          <p:nvPr/>
        </p:nvGrpSpPr>
        <p:grpSpPr>
          <a:xfrm>
            <a:off x="15105306" y="3419861"/>
            <a:ext cx="1778026" cy="1754659"/>
            <a:chOff x="2695645" y="3429000"/>
            <a:chExt cx="1778026" cy="1754659"/>
          </a:xfrm>
        </p:grpSpPr>
        <p:sp>
          <p:nvSpPr>
            <p:cNvPr id="61" name="Ellipszis 60">
              <a:extLst>
                <a:ext uri="{FF2B5EF4-FFF2-40B4-BE49-F238E27FC236}">
                  <a16:creationId xmlns:a16="http://schemas.microsoft.com/office/drawing/2014/main" id="{918A8A83-B034-4166-B0B9-B013BF66EFE9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8" name="Picture 6" descr="A wind turbine symbol. 4/4. kép">
              <a:extLst>
                <a:ext uri="{FF2B5EF4-FFF2-40B4-BE49-F238E27FC236}">
                  <a16:creationId xmlns:a16="http://schemas.microsoft.com/office/drawing/2014/main" id="{A065C792-A83E-48D1-AC0D-2163B18C6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Téglalap 68">
            <a:extLst>
              <a:ext uri="{FF2B5EF4-FFF2-40B4-BE49-F238E27FC236}">
                <a16:creationId xmlns:a16="http://schemas.microsoft.com/office/drawing/2014/main" id="{F99DB4ED-1E34-43D5-9CF5-21BBE31C96E9}"/>
              </a:ext>
            </a:extLst>
          </p:cNvPr>
          <p:cNvSpPr/>
          <p:nvPr/>
        </p:nvSpPr>
        <p:spPr>
          <a:xfrm>
            <a:off x="-2473913" y="-39867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70" name="Csoportba foglalás 69">
            <a:extLst>
              <a:ext uri="{FF2B5EF4-FFF2-40B4-BE49-F238E27FC236}">
                <a16:creationId xmlns:a16="http://schemas.microsoft.com/office/drawing/2014/main" id="{7DCEA908-FE47-473B-90E4-4A95E4A6F60E}"/>
              </a:ext>
            </a:extLst>
          </p:cNvPr>
          <p:cNvGrpSpPr/>
          <p:nvPr/>
        </p:nvGrpSpPr>
        <p:grpSpPr>
          <a:xfrm>
            <a:off x="-2223715" y="1257592"/>
            <a:ext cx="1778026" cy="1754659"/>
            <a:chOff x="315374" y="1297459"/>
            <a:chExt cx="1778026" cy="1754659"/>
          </a:xfrm>
        </p:grpSpPr>
        <p:sp>
          <p:nvSpPr>
            <p:cNvPr id="84" name="Ellipszis 83">
              <a:extLst>
                <a:ext uri="{FF2B5EF4-FFF2-40B4-BE49-F238E27FC236}">
                  <a16:creationId xmlns:a16="http://schemas.microsoft.com/office/drawing/2014/main" id="{2F31E9F1-AFFD-43FE-A789-650914338225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5" name="Picture 2" descr="A sun symbol. 3/4. kép">
              <a:extLst>
                <a:ext uri="{FF2B5EF4-FFF2-40B4-BE49-F238E27FC236}">
                  <a16:creationId xmlns:a16="http://schemas.microsoft.com/office/drawing/2014/main" id="{00A23897-F17E-4D73-8741-52C1B50CF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6" name="Kép 85">
            <a:extLst>
              <a:ext uri="{FF2B5EF4-FFF2-40B4-BE49-F238E27FC236}">
                <a16:creationId xmlns:a16="http://schemas.microsoft.com/office/drawing/2014/main" id="{83C7C84A-4BD4-488B-BB87-8032379EE2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5031" y="-5792216"/>
            <a:ext cx="5905500" cy="55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6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8B3B60B4-3E7F-41D3-A27F-A25DE0BE8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8"/>
          <a:stretch/>
        </p:blipFill>
        <p:spPr>
          <a:xfrm>
            <a:off x="5237265" y="6883899"/>
            <a:ext cx="7013883" cy="6871968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CDCDA043-298C-429E-81E3-FA550487B6C9}"/>
              </a:ext>
            </a:extLst>
          </p:cNvPr>
          <p:cNvSpPr/>
          <p:nvPr/>
        </p:nvSpPr>
        <p:spPr>
          <a:xfrm>
            <a:off x="5136182" y="6858000"/>
            <a:ext cx="7164992" cy="6885823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8FE34351-50CF-444D-9BE1-79D5D3F3E439}"/>
              </a:ext>
            </a:extLst>
          </p:cNvPr>
          <p:cNvSpPr/>
          <p:nvPr/>
        </p:nvSpPr>
        <p:spPr>
          <a:xfrm>
            <a:off x="0" y="6883899"/>
            <a:ext cx="4900496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93929EFB-ECDE-4E28-AD87-A4829A4052C8}"/>
              </a:ext>
            </a:extLst>
          </p:cNvPr>
          <p:cNvSpPr txBox="1"/>
          <p:nvPr/>
        </p:nvSpPr>
        <p:spPr>
          <a:xfrm>
            <a:off x="534925" y="8860017"/>
            <a:ext cx="62531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Szürkevíz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E141B9A-7981-4E6C-B2B6-B22DCED8AD6D}"/>
              </a:ext>
            </a:extLst>
          </p:cNvPr>
          <p:cNvSpPr txBox="1"/>
          <p:nvPr/>
        </p:nvSpPr>
        <p:spPr>
          <a:xfrm>
            <a:off x="534925" y="10326867"/>
            <a:ext cx="35475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Esővíz </a:t>
            </a:r>
          </a:p>
          <a:p>
            <a:pPr>
              <a:buClr>
                <a:srgbClr val="000000"/>
              </a:buClr>
              <a:defRPr/>
            </a:pPr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Már egyszer felhasznált víz</a:t>
            </a:r>
          </a:p>
          <a:p>
            <a:pPr>
              <a:buClr>
                <a:srgbClr val="000000"/>
              </a:buClr>
              <a:defRPr/>
            </a:pPr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fajta szűrés lehetséges</a:t>
            </a:r>
          </a:p>
          <a:p>
            <a:endParaRPr lang="hu-HU" dirty="0"/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934A5D9D-6D7C-4235-8DDD-3DE6D73B89DB}"/>
              </a:ext>
            </a:extLst>
          </p:cNvPr>
          <p:cNvGrpSpPr/>
          <p:nvPr/>
        </p:nvGrpSpPr>
        <p:grpSpPr>
          <a:xfrm>
            <a:off x="1087990" y="12173526"/>
            <a:ext cx="2619525" cy="2587113"/>
            <a:chOff x="5219944" y="1297459"/>
            <a:chExt cx="1778026" cy="1754659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BF659493-97A1-4758-A7E8-EF86A4F580A1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8" name="Kép 17">
              <a:extLst>
                <a:ext uri="{FF2B5EF4-FFF2-40B4-BE49-F238E27FC236}">
                  <a16:creationId xmlns:a16="http://schemas.microsoft.com/office/drawing/2014/main" id="{3D6FB379-EBDE-48BE-A3E6-8DAB01768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pic>
        <p:nvPicPr>
          <p:cNvPr id="4" name="Kép 3">
            <a:extLst>
              <a:ext uri="{FF2B5EF4-FFF2-40B4-BE49-F238E27FC236}">
                <a16:creationId xmlns:a16="http://schemas.microsoft.com/office/drawing/2014/main" id="{CBA6468A-A723-4C43-B61F-3D28C1091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675756"/>
            <a:ext cx="5905500" cy="5506488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FA9D6AAA-D03F-4063-86A8-B6868B7E0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199" y="-5144558"/>
            <a:ext cx="5429602" cy="49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Kép 143">
            <a:extLst>
              <a:ext uri="{FF2B5EF4-FFF2-40B4-BE49-F238E27FC236}">
                <a16:creationId xmlns:a16="http://schemas.microsoft.com/office/drawing/2014/main" id="{A12B823B-5EEC-47FA-95A3-58723F9F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717" y="890417"/>
            <a:ext cx="5429602" cy="4955292"/>
          </a:xfrm>
          <a:prstGeom prst="rect">
            <a:avLst/>
          </a:prstGeom>
        </p:spPr>
      </p:pic>
      <p:pic>
        <p:nvPicPr>
          <p:cNvPr id="145" name="Kép 144">
            <a:extLst>
              <a:ext uri="{FF2B5EF4-FFF2-40B4-BE49-F238E27FC236}">
                <a16:creationId xmlns:a16="http://schemas.microsoft.com/office/drawing/2014/main" id="{BE46126F-D72A-4857-9ECF-3469B3FD7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768" y="7107036"/>
            <a:ext cx="5905500" cy="5506488"/>
          </a:xfrm>
          <a:prstGeom prst="rect">
            <a:avLst/>
          </a:prstGeom>
        </p:spPr>
      </p:pic>
      <p:sp>
        <p:nvSpPr>
          <p:cNvPr id="169" name="Téglalap 168">
            <a:extLst>
              <a:ext uri="{FF2B5EF4-FFF2-40B4-BE49-F238E27FC236}">
                <a16:creationId xmlns:a16="http://schemas.microsoft.com/office/drawing/2014/main" id="{4E38C7FC-DF00-4475-A8ED-6B7A4850FF7D}"/>
              </a:ext>
            </a:extLst>
          </p:cNvPr>
          <p:cNvSpPr/>
          <p:nvPr/>
        </p:nvSpPr>
        <p:spPr>
          <a:xfrm>
            <a:off x="-2" y="6881789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70" name="Csoportba foglalás 169">
            <a:extLst>
              <a:ext uri="{FF2B5EF4-FFF2-40B4-BE49-F238E27FC236}">
                <a16:creationId xmlns:a16="http://schemas.microsoft.com/office/drawing/2014/main" id="{58BD9E38-6094-4E2B-81BC-224731BE4877}"/>
              </a:ext>
            </a:extLst>
          </p:cNvPr>
          <p:cNvGrpSpPr/>
          <p:nvPr/>
        </p:nvGrpSpPr>
        <p:grpSpPr>
          <a:xfrm>
            <a:off x="315372" y="8179248"/>
            <a:ext cx="1778026" cy="1754659"/>
            <a:chOff x="315374" y="1297459"/>
            <a:chExt cx="1778026" cy="1754659"/>
          </a:xfrm>
        </p:grpSpPr>
        <p:sp>
          <p:nvSpPr>
            <p:cNvPr id="171" name="Ellipszis 170">
              <a:extLst>
                <a:ext uri="{FF2B5EF4-FFF2-40B4-BE49-F238E27FC236}">
                  <a16:creationId xmlns:a16="http://schemas.microsoft.com/office/drawing/2014/main" id="{BAE8C14F-6816-47A3-8DC8-A0C1F5CAE37C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72" name="Picture 2" descr="A sun symbol. 3/4. kép">
              <a:extLst>
                <a:ext uri="{FF2B5EF4-FFF2-40B4-BE49-F238E27FC236}">
                  <a16:creationId xmlns:a16="http://schemas.microsoft.com/office/drawing/2014/main" id="{0BAF0B55-E0AA-49B8-B8CE-590F9838D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3" name="Téglalap 172">
            <a:extLst>
              <a:ext uri="{FF2B5EF4-FFF2-40B4-BE49-F238E27FC236}">
                <a16:creationId xmlns:a16="http://schemas.microsoft.com/office/drawing/2014/main" id="{DDE367B7-5BF6-4CD7-9BA8-FE31A0410D49}"/>
              </a:ext>
            </a:extLst>
          </p:cNvPr>
          <p:cNvSpPr/>
          <p:nvPr/>
        </p:nvSpPr>
        <p:spPr>
          <a:xfrm>
            <a:off x="2430894" y="6881789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4" name="Téglalap 173">
            <a:extLst>
              <a:ext uri="{FF2B5EF4-FFF2-40B4-BE49-F238E27FC236}">
                <a16:creationId xmlns:a16="http://schemas.microsoft.com/office/drawing/2014/main" id="{8F7ACE30-3F1C-4562-AF3D-6C8B9B68C637}"/>
              </a:ext>
            </a:extLst>
          </p:cNvPr>
          <p:cNvSpPr/>
          <p:nvPr/>
        </p:nvSpPr>
        <p:spPr>
          <a:xfrm>
            <a:off x="4868094" y="6881789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75" name="Csoportba foglalás 174">
            <a:extLst>
              <a:ext uri="{FF2B5EF4-FFF2-40B4-BE49-F238E27FC236}">
                <a16:creationId xmlns:a16="http://schemas.microsoft.com/office/drawing/2014/main" id="{696DBE08-FDFF-4AA3-B016-9D324B5407B7}"/>
              </a:ext>
            </a:extLst>
          </p:cNvPr>
          <p:cNvGrpSpPr/>
          <p:nvPr/>
        </p:nvGrpSpPr>
        <p:grpSpPr>
          <a:xfrm>
            <a:off x="2754328" y="10338119"/>
            <a:ext cx="1778026" cy="1754659"/>
            <a:chOff x="5219944" y="1297459"/>
            <a:chExt cx="1778026" cy="1754659"/>
          </a:xfrm>
        </p:grpSpPr>
        <p:sp>
          <p:nvSpPr>
            <p:cNvPr id="176" name="Ellipszis 175">
              <a:extLst>
                <a:ext uri="{FF2B5EF4-FFF2-40B4-BE49-F238E27FC236}">
                  <a16:creationId xmlns:a16="http://schemas.microsoft.com/office/drawing/2014/main" id="{2B9BB287-7E5F-4FF9-A6AA-88A3A3514325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77" name="Kép 176">
              <a:extLst>
                <a:ext uri="{FF2B5EF4-FFF2-40B4-BE49-F238E27FC236}">
                  <a16:creationId xmlns:a16="http://schemas.microsoft.com/office/drawing/2014/main" id="{4F0C153F-4730-4B50-8AE5-6BD0AD312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178" name="Téglalap 177">
            <a:extLst>
              <a:ext uri="{FF2B5EF4-FFF2-40B4-BE49-F238E27FC236}">
                <a16:creationId xmlns:a16="http://schemas.microsoft.com/office/drawing/2014/main" id="{ABB1F73F-518E-4B8F-8B78-814985E6A704}"/>
              </a:ext>
            </a:extLst>
          </p:cNvPr>
          <p:cNvSpPr/>
          <p:nvPr/>
        </p:nvSpPr>
        <p:spPr>
          <a:xfrm>
            <a:off x="7298990" y="6869894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80" name="Csoportba foglalás 179">
            <a:extLst>
              <a:ext uri="{FF2B5EF4-FFF2-40B4-BE49-F238E27FC236}">
                <a16:creationId xmlns:a16="http://schemas.microsoft.com/office/drawing/2014/main" id="{0F114B57-28EA-4E62-B70A-FA45397C105C}"/>
              </a:ext>
            </a:extLst>
          </p:cNvPr>
          <p:cNvGrpSpPr/>
          <p:nvPr/>
        </p:nvGrpSpPr>
        <p:grpSpPr>
          <a:xfrm>
            <a:off x="5210572" y="8157569"/>
            <a:ext cx="1752243" cy="1754659"/>
            <a:chOff x="10255408" y="1372511"/>
            <a:chExt cx="1778026" cy="1768921"/>
          </a:xfrm>
        </p:grpSpPr>
        <p:sp>
          <p:nvSpPr>
            <p:cNvPr id="181" name="Ellipszis 180">
              <a:extLst>
                <a:ext uri="{FF2B5EF4-FFF2-40B4-BE49-F238E27FC236}">
                  <a16:creationId xmlns:a16="http://schemas.microsoft.com/office/drawing/2014/main" id="{1459566E-9375-4993-AF20-C9DA16DAF1C2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82" name="Kép 181">
              <a:extLst>
                <a:ext uri="{FF2B5EF4-FFF2-40B4-BE49-F238E27FC236}">
                  <a16:creationId xmlns:a16="http://schemas.microsoft.com/office/drawing/2014/main" id="{A6221332-5544-4076-9236-A75264EF6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183" name="Csoportba foglalás 182">
            <a:extLst>
              <a:ext uri="{FF2B5EF4-FFF2-40B4-BE49-F238E27FC236}">
                <a16:creationId xmlns:a16="http://schemas.microsoft.com/office/drawing/2014/main" id="{0CC3CBCF-63FA-493E-A4EE-DA7060B969EA}"/>
              </a:ext>
            </a:extLst>
          </p:cNvPr>
          <p:cNvGrpSpPr/>
          <p:nvPr/>
        </p:nvGrpSpPr>
        <p:grpSpPr>
          <a:xfrm>
            <a:off x="7700898" y="10275751"/>
            <a:ext cx="1778026" cy="1754659"/>
            <a:chOff x="2695645" y="3429000"/>
            <a:chExt cx="1778026" cy="1754659"/>
          </a:xfrm>
        </p:grpSpPr>
        <p:sp>
          <p:nvSpPr>
            <p:cNvPr id="184" name="Ellipszis 183">
              <a:extLst>
                <a:ext uri="{FF2B5EF4-FFF2-40B4-BE49-F238E27FC236}">
                  <a16:creationId xmlns:a16="http://schemas.microsoft.com/office/drawing/2014/main" id="{9FDB1F71-B78A-4EA7-87ED-F36D84AD5CB6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85" name="Picture 6" descr="A wind turbine symbol. 4/4. kép">
              <a:extLst>
                <a:ext uri="{FF2B5EF4-FFF2-40B4-BE49-F238E27FC236}">
                  <a16:creationId xmlns:a16="http://schemas.microsoft.com/office/drawing/2014/main" id="{7E0595D0-0B61-439B-8081-87AEC9C91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6" name="Téglalap 185">
            <a:extLst>
              <a:ext uri="{FF2B5EF4-FFF2-40B4-BE49-F238E27FC236}">
                <a16:creationId xmlns:a16="http://schemas.microsoft.com/office/drawing/2014/main" id="{6E59C6E8-53FB-4216-9901-B1F70F5AFF95}"/>
              </a:ext>
            </a:extLst>
          </p:cNvPr>
          <p:cNvSpPr/>
          <p:nvPr/>
        </p:nvSpPr>
        <p:spPr>
          <a:xfrm>
            <a:off x="9729886" y="6881789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87" name="Csoportba foglalás 186">
            <a:extLst>
              <a:ext uri="{FF2B5EF4-FFF2-40B4-BE49-F238E27FC236}">
                <a16:creationId xmlns:a16="http://schemas.microsoft.com/office/drawing/2014/main" id="{A914BB3C-6AB3-43D9-8850-5E8FD2DBD722}"/>
              </a:ext>
            </a:extLst>
          </p:cNvPr>
          <p:cNvGrpSpPr/>
          <p:nvPr/>
        </p:nvGrpSpPr>
        <p:grpSpPr>
          <a:xfrm>
            <a:off x="10035977" y="8162483"/>
            <a:ext cx="3745141" cy="1754659"/>
            <a:chOff x="7775361" y="3433458"/>
            <a:chExt cx="3745141" cy="1754659"/>
          </a:xfrm>
        </p:grpSpPr>
        <p:sp>
          <p:nvSpPr>
            <p:cNvPr id="188" name="Ellipszis 187">
              <a:extLst>
                <a:ext uri="{FF2B5EF4-FFF2-40B4-BE49-F238E27FC236}">
                  <a16:creationId xmlns:a16="http://schemas.microsoft.com/office/drawing/2014/main" id="{077FD272-B3D0-416B-8269-35C8740E1F75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89" name="Kép 188">
              <a:extLst>
                <a:ext uri="{FF2B5EF4-FFF2-40B4-BE49-F238E27FC236}">
                  <a16:creationId xmlns:a16="http://schemas.microsoft.com/office/drawing/2014/main" id="{CF28B69D-7604-466E-A77A-5ABFE3ECE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18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Kép 103">
            <a:extLst>
              <a:ext uri="{FF2B5EF4-FFF2-40B4-BE49-F238E27FC236}">
                <a16:creationId xmlns:a16="http://schemas.microsoft.com/office/drawing/2014/main" id="{69FAE1DF-3527-4F97-A09C-23A4A68A9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33317"/>
          <a:stretch/>
        </p:blipFill>
        <p:spPr>
          <a:xfrm>
            <a:off x="7623693" y="-15592"/>
            <a:ext cx="4580615" cy="6858000"/>
          </a:xfrm>
          <a:prstGeom prst="rect">
            <a:avLst/>
          </a:prstGeom>
        </p:spPr>
      </p:pic>
      <p:sp>
        <p:nvSpPr>
          <p:cNvPr id="81" name="Téglalap 80">
            <a:extLst>
              <a:ext uri="{FF2B5EF4-FFF2-40B4-BE49-F238E27FC236}">
                <a16:creationId xmlns:a16="http://schemas.microsoft.com/office/drawing/2014/main" id="{A1CF3172-405F-4407-ADFB-7DC371EE7917}"/>
              </a:ext>
            </a:extLst>
          </p:cNvPr>
          <p:cNvSpPr/>
          <p:nvPr/>
        </p:nvSpPr>
        <p:spPr>
          <a:xfrm>
            <a:off x="0" y="0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82" name="Csoportba foglalás 81">
            <a:extLst>
              <a:ext uri="{FF2B5EF4-FFF2-40B4-BE49-F238E27FC236}">
                <a16:creationId xmlns:a16="http://schemas.microsoft.com/office/drawing/2014/main" id="{90B903E2-3A50-4116-AFBD-7DF5D1E37999}"/>
              </a:ext>
            </a:extLst>
          </p:cNvPr>
          <p:cNvGrpSpPr/>
          <p:nvPr/>
        </p:nvGrpSpPr>
        <p:grpSpPr>
          <a:xfrm>
            <a:off x="315374" y="1297459"/>
            <a:ext cx="1778026" cy="1754659"/>
            <a:chOff x="315374" y="1297459"/>
            <a:chExt cx="1778026" cy="1754659"/>
          </a:xfrm>
        </p:grpSpPr>
        <p:sp>
          <p:nvSpPr>
            <p:cNvPr id="83" name="Ellipszis 82">
              <a:extLst>
                <a:ext uri="{FF2B5EF4-FFF2-40B4-BE49-F238E27FC236}">
                  <a16:creationId xmlns:a16="http://schemas.microsoft.com/office/drawing/2014/main" id="{716EFF48-B54C-4F9C-8714-F853CF023D80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4" name="Picture 2" descr="A sun symbol. 3/4. kép">
              <a:extLst>
                <a:ext uri="{FF2B5EF4-FFF2-40B4-BE49-F238E27FC236}">
                  <a16:creationId xmlns:a16="http://schemas.microsoft.com/office/drawing/2014/main" id="{5BDC6C9A-8859-40CB-8C17-50AD99CD2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" name="Téglalap 85">
            <a:extLst>
              <a:ext uri="{FF2B5EF4-FFF2-40B4-BE49-F238E27FC236}">
                <a16:creationId xmlns:a16="http://schemas.microsoft.com/office/drawing/2014/main" id="{6DDADD65-7997-4379-8393-F962AF8A4A0A}"/>
              </a:ext>
            </a:extLst>
          </p:cNvPr>
          <p:cNvSpPr/>
          <p:nvPr/>
        </p:nvSpPr>
        <p:spPr>
          <a:xfrm>
            <a:off x="2430896" y="0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7" name="Téglalap 86">
            <a:extLst>
              <a:ext uri="{FF2B5EF4-FFF2-40B4-BE49-F238E27FC236}">
                <a16:creationId xmlns:a16="http://schemas.microsoft.com/office/drawing/2014/main" id="{C0F27C36-801F-46A4-9560-E227BB3E04CB}"/>
              </a:ext>
            </a:extLst>
          </p:cNvPr>
          <p:cNvSpPr/>
          <p:nvPr/>
        </p:nvSpPr>
        <p:spPr>
          <a:xfrm>
            <a:off x="4868096" y="0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8" name="Csoportba foglalás 87">
            <a:extLst>
              <a:ext uri="{FF2B5EF4-FFF2-40B4-BE49-F238E27FC236}">
                <a16:creationId xmlns:a16="http://schemas.microsoft.com/office/drawing/2014/main" id="{95F82434-9EF4-417E-9109-E0AF1B6918D9}"/>
              </a:ext>
            </a:extLst>
          </p:cNvPr>
          <p:cNvGrpSpPr/>
          <p:nvPr/>
        </p:nvGrpSpPr>
        <p:grpSpPr>
          <a:xfrm>
            <a:off x="2754330" y="3456330"/>
            <a:ext cx="1778026" cy="1754659"/>
            <a:chOff x="5219944" y="1297459"/>
            <a:chExt cx="1778026" cy="1754659"/>
          </a:xfrm>
        </p:grpSpPr>
        <p:sp>
          <p:nvSpPr>
            <p:cNvPr id="89" name="Ellipszis 88">
              <a:extLst>
                <a:ext uri="{FF2B5EF4-FFF2-40B4-BE49-F238E27FC236}">
                  <a16:creationId xmlns:a16="http://schemas.microsoft.com/office/drawing/2014/main" id="{C0F1E97E-3544-4491-A9A8-8A3B32F03AC4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0" name="Kép 89">
              <a:extLst>
                <a:ext uri="{FF2B5EF4-FFF2-40B4-BE49-F238E27FC236}">
                  <a16:creationId xmlns:a16="http://schemas.microsoft.com/office/drawing/2014/main" id="{F67083A5-7021-4D69-8ABE-D38D29BC1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91" name="Téglalap 90">
            <a:extLst>
              <a:ext uri="{FF2B5EF4-FFF2-40B4-BE49-F238E27FC236}">
                <a16:creationId xmlns:a16="http://schemas.microsoft.com/office/drawing/2014/main" id="{EB33999F-6F67-4E3D-A8F3-77ECEE6DABCE}"/>
              </a:ext>
            </a:extLst>
          </p:cNvPr>
          <p:cNvSpPr/>
          <p:nvPr/>
        </p:nvSpPr>
        <p:spPr>
          <a:xfrm>
            <a:off x="7323706" y="-11895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2" name="Téglalap 91">
            <a:extLst>
              <a:ext uri="{FF2B5EF4-FFF2-40B4-BE49-F238E27FC236}">
                <a16:creationId xmlns:a16="http://schemas.microsoft.com/office/drawing/2014/main" id="{D8B214CD-3372-45D6-A594-F50B5D85F157}"/>
              </a:ext>
            </a:extLst>
          </p:cNvPr>
          <p:cNvSpPr/>
          <p:nvPr/>
        </p:nvSpPr>
        <p:spPr>
          <a:xfrm>
            <a:off x="9754802" y="-23789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pSp>
        <p:nvGrpSpPr>
          <p:cNvPr id="93" name="Csoportba foglalás 92">
            <a:extLst>
              <a:ext uri="{FF2B5EF4-FFF2-40B4-BE49-F238E27FC236}">
                <a16:creationId xmlns:a16="http://schemas.microsoft.com/office/drawing/2014/main" id="{45E1EB56-CD12-4D3D-BB2F-6F45160D7E93}"/>
              </a:ext>
            </a:extLst>
          </p:cNvPr>
          <p:cNvGrpSpPr/>
          <p:nvPr/>
        </p:nvGrpSpPr>
        <p:grpSpPr>
          <a:xfrm>
            <a:off x="10060893" y="1303838"/>
            <a:ext cx="3745141" cy="1754659"/>
            <a:chOff x="7775361" y="3433458"/>
            <a:chExt cx="3745141" cy="1754659"/>
          </a:xfrm>
        </p:grpSpPr>
        <p:sp>
          <p:nvSpPr>
            <p:cNvPr id="94" name="Ellipszis 93">
              <a:extLst>
                <a:ext uri="{FF2B5EF4-FFF2-40B4-BE49-F238E27FC236}">
                  <a16:creationId xmlns:a16="http://schemas.microsoft.com/office/drawing/2014/main" id="{1CEBE560-E1B7-4119-B72E-7E2654C54507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5" name="Kép 94">
              <a:extLst>
                <a:ext uri="{FF2B5EF4-FFF2-40B4-BE49-F238E27FC236}">
                  <a16:creationId xmlns:a16="http://schemas.microsoft.com/office/drawing/2014/main" id="{BEE84FC3-DFC8-4E5E-944F-8317828A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96" name="Csoportba foglalás 95">
            <a:extLst>
              <a:ext uri="{FF2B5EF4-FFF2-40B4-BE49-F238E27FC236}">
                <a16:creationId xmlns:a16="http://schemas.microsoft.com/office/drawing/2014/main" id="{4815389C-B54B-487F-A40E-4B0CB29B0F6F}"/>
              </a:ext>
            </a:extLst>
          </p:cNvPr>
          <p:cNvGrpSpPr/>
          <p:nvPr/>
        </p:nvGrpSpPr>
        <p:grpSpPr>
          <a:xfrm>
            <a:off x="5210574" y="1275780"/>
            <a:ext cx="1752243" cy="1754659"/>
            <a:chOff x="10255408" y="1372511"/>
            <a:chExt cx="1778026" cy="1768921"/>
          </a:xfrm>
        </p:grpSpPr>
        <p:sp>
          <p:nvSpPr>
            <p:cNvPr id="97" name="Ellipszis 96">
              <a:extLst>
                <a:ext uri="{FF2B5EF4-FFF2-40B4-BE49-F238E27FC236}">
                  <a16:creationId xmlns:a16="http://schemas.microsoft.com/office/drawing/2014/main" id="{649354FF-3869-4AF1-82B4-B72954DDC4F7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8" name="Kép 97">
              <a:extLst>
                <a:ext uri="{FF2B5EF4-FFF2-40B4-BE49-F238E27FC236}">
                  <a16:creationId xmlns:a16="http://schemas.microsoft.com/office/drawing/2014/main" id="{E7924B70-B9F0-4E34-B1C9-A74E1C569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99" name="Csoportba foglalás 98">
            <a:extLst>
              <a:ext uri="{FF2B5EF4-FFF2-40B4-BE49-F238E27FC236}">
                <a16:creationId xmlns:a16="http://schemas.microsoft.com/office/drawing/2014/main" id="{22F098E6-C607-41F6-81BA-859C7CCF8DB6}"/>
              </a:ext>
            </a:extLst>
          </p:cNvPr>
          <p:cNvGrpSpPr/>
          <p:nvPr/>
        </p:nvGrpSpPr>
        <p:grpSpPr>
          <a:xfrm>
            <a:off x="7700900" y="3393962"/>
            <a:ext cx="1778026" cy="1754659"/>
            <a:chOff x="2695645" y="3429000"/>
            <a:chExt cx="1778026" cy="1754659"/>
          </a:xfrm>
        </p:grpSpPr>
        <p:sp>
          <p:nvSpPr>
            <p:cNvPr id="100" name="Ellipszis 99">
              <a:extLst>
                <a:ext uri="{FF2B5EF4-FFF2-40B4-BE49-F238E27FC236}">
                  <a16:creationId xmlns:a16="http://schemas.microsoft.com/office/drawing/2014/main" id="{56F8BC46-C096-44E7-812B-78E42B5CA236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1" name="Picture 6" descr="A wind turbine symbol. 4/4. kép">
              <a:extLst>
                <a:ext uri="{FF2B5EF4-FFF2-40B4-BE49-F238E27FC236}">
                  <a16:creationId xmlns:a16="http://schemas.microsoft.com/office/drawing/2014/main" id="{9F50D3CE-7D17-4411-8FD6-8012806E5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" name="Kép 102">
            <a:extLst>
              <a:ext uri="{FF2B5EF4-FFF2-40B4-BE49-F238E27FC236}">
                <a16:creationId xmlns:a16="http://schemas.microsoft.com/office/drawing/2014/main" id="{A412D28D-27AE-47C2-B834-9553279F62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1894" y="-5673375"/>
            <a:ext cx="5429602" cy="4955292"/>
          </a:xfrm>
          <a:prstGeom prst="rect">
            <a:avLst/>
          </a:prstGeom>
        </p:spPr>
      </p:pic>
      <p:sp>
        <p:nvSpPr>
          <p:cNvPr id="109" name="Szövegdoboz 108">
            <a:extLst>
              <a:ext uri="{FF2B5EF4-FFF2-40B4-BE49-F238E27FC236}">
                <a16:creationId xmlns:a16="http://schemas.microsoft.com/office/drawing/2014/main" id="{6E0A3C84-4D98-456B-89C3-45B01D8930F8}"/>
              </a:ext>
            </a:extLst>
          </p:cNvPr>
          <p:cNvSpPr txBox="1"/>
          <p:nvPr/>
        </p:nvSpPr>
        <p:spPr>
          <a:xfrm>
            <a:off x="702077" y="8990271"/>
            <a:ext cx="115198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Két </a:t>
            </a:r>
            <a:r>
              <a:rPr lang="hu-HU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rendszer:esővíz,szürkevíz</a:t>
            </a:r>
            <a:endParaRPr lang="hu-HU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u-HU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Csepegtetőrendzser</a:t>
            </a:r>
            <a:endParaRPr lang="hu-HU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Szövegdoboz 109">
            <a:extLst>
              <a:ext uri="{FF2B5EF4-FFF2-40B4-BE49-F238E27FC236}">
                <a16:creationId xmlns:a16="http://schemas.microsoft.com/office/drawing/2014/main" id="{609BA2FD-E447-4C25-962B-CFEB322A8A7B}"/>
              </a:ext>
            </a:extLst>
          </p:cNvPr>
          <p:cNvSpPr txBox="1"/>
          <p:nvPr/>
        </p:nvSpPr>
        <p:spPr>
          <a:xfrm>
            <a:off x="326944" y="7053388"/>
            <a:ext cx="79820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Csapadék újrahasznosítás </a:t>
            </a:r>
          </a:p>
        </p:txBody>
      </p:sp>
    </p:spTree>
    <p:extLst>
      <p:ext uri="{BB962C8B-B14F-4D97-AF65-F5344CB8AC3E}">
        <p14:creationId xmlns:p14="http://schemas.microsoft.com/office/powerpoint/2010/main" val="2166471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églalap 75">
            <a:extLst>
              <a:ext uri="{FF2B5EF4-FFF2-40B4-BE49-F238E27FC236}">
                <a16:creationId xmlns:a16="http://schemas.microsoft.com/office/drawing/2014/main" id="{4B9F7E38-DEB1-441E-9181-A079360C4DAE}"/>
              </a:ext>
            </a:extLst>
          </p:cNvPr>
          <p:cNvSpPr/>
          <p:nvPr/>
        </p:nvSpPr>
        <p:spPr>
          <a:xfrm>
            <a:off x="0" y="0"/>
            <a:ext cx="733370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A5D0FB47-108D-42CB-8517-F15957246DEC}"/>
              </a:ext>
            </a:extLst>
          </p:cNvPr>
          <p:cNvSpPr txBox="1"/>
          <p:nvPr/>
        </p:nvSpPr>
        <p:spPr>
          <a:xfrm>
            <a:off x="782938" y="4295079"/>
            <a:ext cx="115198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Két </a:t>
            </a:r>
            <a:r>
              <a:rPr lang="hu-HU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rendszer:esővíz,szürkevíz</a:t>
            </a:r>
            <a:endParaRPr lang="hu-HU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u-HU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Csepegtetőrendzser</a:t>
            </a:r>
            <a:endParaRPr lang="hu-HU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7866CEE-549D-4774-AFE5-E740D147037B}"/>
              </a:ext>
            </a:extLst>
          </p:cNvPr>
          <p:cNvSpPr txBox="1"/>
          <p:nvPr/>
        </p:nvSpPr>
        <p:spPr>
          <a:xfrm>
            <a:off x="407805" y="2358196"/>
            <a:ext cx="79820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Csapadék újrahasznosítás </a:t>
            </a:r>
          </a:p>
        </p:txBody>
      </p:sp>
      <p:grpSp>
        <p:nvGrpSpPr>
          <p:cNvPr id="135" name="Csoportba foglalás 134">
            <a:extLst>
              <a:ext uri="{FF2B5EF4-FFF2-40B4-BE49-F238E27FC236}">
                <a16:creationId xmlns:a16="http://schemas.microsoft.com/office/drawing/2014/main" id="{FEE88D71-E8D7-453C-A650-5864FB534151}"/>
              </a:ext>
            </a:extLst>
          </p:cNvPr>
          <p:cNvGrpSpPr/>
          <p:nvPr/>
        </p:nvGrpSpPr>
        <p:grpSpPr>
          <a:xfrm>
            <a:off x="2430896" y="-287516"/>
            <a:ext cx="2619525" cy="2540364"/>
            <a:chOff x="10255408" y="1372511"/>
            <a:chExt cx="1778026" cy="1768921"/>
          </a:xfrm>
        </p:grpSpPr>
        <p:sp>
          <p:nvSpPr>
            <p:cNvPr id="136" name="Ellipszis 135">
              <a:extLst>
                <a:ext uri="{FF2B5EF4-FFF2-40B4-BE49-F238E27FC236}">
                  <a16:creationId xmlns:a16="http://schemas.microsoft.com/office/drawing/2014/main" id="{26B6444E-CF22-4225-BA1D-06B60EA2882C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7" name="Kép 136">
              <a:extLst>
                <a:ext uri="{FF2B5EF4-FFF2-40B4-BE49-F238E27FC236}">
                  <a16:creationId xmlns:a16="http://schemas.microsoft.com/office/drawing/2014/main" id="{AE6E89E7-8BEA-4FEC-89F7-F1D58C89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pic>
        <p:nvPicPr>
          <p:cNvPr id="139" name="Kép 138">
            <a:extLst>
              <a:ext uri="{FF2B5EF4-FFF2-40B4-BE49-F238E27FC236}">
                <a16:creationId xmlns:a16="http://schemas.microsoft.com/office/drawing/2014/main" id="{9D860AB0-9F7A-42DC-849B-220C9DA34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33317"/>
          <a:stretch/>
        </p:blipFill>
        <p:spPr>
          <a:xfrm>
            <a:off x="7623693" y="-15592"/>
            <a:ext cx="4580615" cy="6858000"/>
          </a:xfrm>
          <a:prstGeom prst="rect">
            <a:avLst/>
          </a:prstGeom>
        </p:spPr>
      </p:pic>
      <p:sp>
        <p:nvSpPr>
          <p:cNvPr id="140" name="Téglalap 139">
            <a:extLst>
              <a:ext uri="{FF2B5EF4-FFF2-40B4-BE49-F238E27FC236}">
                <a16:creationId xmlns:a16="http://schemas.microsoft.com/office/drawing/2014/main" id="{66CDCCE7-ABCE-4019-8205-48676CEB11A7}"/>
              </a:ext>
            </a:extLst>
          </p:cNvPr>
          <p:cNvSpPr/>
          <p:nvPr/>
        </p:nvSpPr>
        <p:spPr>
          <a:xfrm>
            <a:off x="-5057327" y="23789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41" name="Csoportba foglalás 140">
            <a:extLst>
              <a:ext uri="{FF2B5EF4-FFF2-40B4-BE49-F238E27FC236}">
                <a16:creationId xmlns:a16="http://schemas.microsoft.com/office/drawing/2014/main" id="{2D832EA7-0ADB-422F-BC43-2C60D20B8E4E}"/>
              </a:ext>
            </a:extLst>
          </p:cNvPr>
          <p:cNvGrpSpPr/>
          <p:nvPr/>
        </p:nvGrpSpPr>
        <p:grpSpPr>
          <a:xfrm>
            <a:off x="-4741953" y="1321248"/>
            <a:ext cx="1778026" cy="1754659"/>
            <a:chOff x="315374" y="1297459"/>
            <a:chExt cx="1778026" cy="1754659"/>
          </a:xfrm>
        </p:grpSpPr>
        <p:sp>
          <p:nvSpPr>
            <p:cNvPr id="142" name="Ellipszis 141">
              <a:extLst>
                <a:ext uri="{FF2B5EF4-FFF2-40B4-BE49-F238E27FC236}">
                  <a16:creationId xmlns:a16="http://schemas.microsoft.com/office/drawing/2014/main" id="{DCE57DA8-FFD6-48C8-9637-E0E67E23D718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43" name="Picture 2" descr="A sun symbol. 3/4. kép">
              <a:extLst>
                <a:ext uri="{FF2B5EF4-FFF2-40B4-BE49-F238E27FC236}">
                  <a16:creationId xmlns:a16="http://schemas.microsoft.com/office/drawing/2014/main" id="{625BD8C0-DEFA-4D31-9C45-D8E25D6C6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4" name="Téglalap 143">
            <a:extLst>
              <a:ext uri="{FF2B5EF4-FFF2-40B4-BE49-F238E27FC236}">
                <a16:creationId xmlns:a16="http://schemas.microsoft.com/office/drawing/2014/main" id="{B58612FE-53A2-488D-A52B-262E15B90ED4}"/>
              </a:ext>
            </a:extLst>
          </p:cNvPr>
          <p:cNvSpPr/>
          <p:nvPr/>
        </p:nvSpPr>
        <p:spPr>
          <a:xfrm>
            <a:off x="-2626431" y="23789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45" name="Csoportba foglalás 144">
            <a:extLst>
              <a:ext uri="{FF2B5EF4-FFF2-40B4-BE49-F238E27FC236}">
                <a16:creationId xmlns:a16="http://schemas.microsoft.com/office/drawing/2014/main" id="{0DDE4446-F79E-4478-9660-552BB4C3F5B5}"/>
              </a:ext>
            </a:extLst>
          </p:cNvPr>
          <p:cNvGrpSpPr/>
          <p:nvPr/>
        </p:nvGrpSpPr>
        <p:grpSpPr>
          <a:xfrm>
            <a:off x="-2302997" y="3480119"/>
            <a:ext cx="1778026" cy="1754659"/>
            <a:chOff x="5219944" y="1297459"/>
            <a:chExt cx="1778026" cy="1754659"/>
          </a:xfrm>
        </p:grpSpPr>
        <p:sp>
          <p:nvSpPr>
            <p:cNvPr id="146" name="Ellipszis 145">
              <a:extLst>
                <a:ext uri="{FF2B5EF4-FFF2-40B4-BE49-F238E27FC236}">
                  <a16:creationId xmlns:a16="http://schemas.microsoft.com/office/drawing/2014/main" id="{6C7CCA74-1DDB-4722-A673-38FDB2E9029C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47" name="Kép 146">
              <a:extLst>
                <a:ext uri="{FF2B5EF4-FFF2-40B4-BE49-F238E27FC236}">
                  <a16:creationId xmlns:a16="http://schemas.microsoft.com/office/drawing/2014/main" id="{4217E8DA-CDC3-479E-86E9-01BF27649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pic>
        <p:nvPicPr>
          <p:cNvPr id="148" name="Kép 147">
            <a:extLst>
              <a:ext uri="{FF2B5EF4-FFF2-40B4-BE49-F238E27FC236}">
                <a16:creationId xmlns:a16="http://schemas.microsoft.com/office/drawing/2014/main" id="{972FC23D-1AE2-4A2F-B587-B19322B84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33317"/>
          <a:stretch/>
        </p:blipFill>
        <p:spPr>
          <a:xfrm>
            <a:off x="12602531" y="-31184"/>
            <a:ext cx="4580615" cy="6858000"/>
          </a:xfrm>
          <a:prstGeom prst="rect">
            <a:avLst/>
          </a:prstGeom>
        </p:spPr>
      </p:pic>
      <p:sp>
        <p:nvSpPr>
          <p:cNvPr id="149" name="Téglalap 148">
            <a:extLst>
              <a:ext uri="{FF2B5EF4-FFF2-40B4-BE49-F238E27FC236}">
                <a16:creationId xmlns:a16="http://schemas.microsoft.com/office/drawing/2014/main" id="{95F6599A-4C1D-49E5-BFD2-604777C8F2E2}"/>
              </a:ext>
            </a:extLst>
          </p:cNvPr>
          <p:cNvSpPr/>
          <p:nvPr/>
        </p:nvSpPr>
        <p:spPr>
          <a:xfrm>
            <a:off x="12296440" y="-39381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0" name="Téglalap 149">
            <a:extLst>
              <a:ext uri="{FF2B5EF4-FFF2-40B4-BE49-F238E27FC236}">
                <a16:creationId xmlns:a16="http://schemas.microsoft.com/office/drawing/2014/main" id="{86294986-5FB3-48A0-B9DA-DD4FF7895A55}"/>
              </a:ext>
            </a:extLst>
          </p:cNvPr>
          <p:cNvSpPr/>
          <p:nvPr/>
        </p:nvSpPr>
        <p:spPr>
          <a:xfrm>
            <a:off x="14733640" y="-39381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1" name="Csoportba foglalás 150">
            <a:extLst>
              <a:ext uri="{FF2B5EF4-FFF2-40B4-BE49-F238E27FC236}">
                <a16:creationId xmlns:a16="http://schemas.microsoft.com/office/drawing/2014/main" id="{DD5D6FCA-83A9-4BC1-832F-07AD234079B9}"/>
              </a:ext>
            </a:extLst>
          </p:cNvPr>
          <p:cNvGrpSpPr/>
          <p:nvPr/>
        </p:nvGrpSpPr>
        <p:grpSpPr>
          <a:xfrm>
            <a:off x="15039731" y="1288246"/>
            <a:ext cx="3745141" cy="1754659"/>
            <a:chOff x="7775361" y="3433458"/>
            <a:chExt cx="3745141" cy="1754659"/>
          </a:xfrm>
        </p:grpSpPr>
        <p:sp>
          <p:nvSpPr>
            <p:cNvPr id="152" name="Ellipszis 151">
              <a:extLst>
                <a:ext uri="{FF2B5EF4-FFF2-40B4-BE49-F238E27FC236}">
                  <a16:creationId xmlns:a16="http://schemas.microsoft.com/office/drawing/2014/main" id="{534EBE4F-E583-40AB-BBAF-31C89F4597CC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3" name="Kép 152">
              <a:extLst>
                <a:ext uri="{FF2B5EF4-FFF2-40B4-BE49-F238E27FC236}">
                  <a16:creationId xmlns:a16="http://schemas.microsoft.com/office/drawing/2014/main" id="{F255A0BF-551D-4143-B3D3-F75EB2A61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154" name="Csoportba foglalás 153">
            <a:extLst>
              <a:ext uri="{FF2B5EF4-FFF2-40B4-BE49-F238E27FC236}">
                <a16:creationId xmlns:a16="http://schemas.microsoft.com/office/drawing/2014/main" id="{4158651B-6205-49F1-93BD-2F32CFAA2E36}"/>
              </a:ext>
            </a:extLst>
          </p:cNvPr>
          <p:cNvGrpSpPr/>
          <p:nvPr/>
        </p:nvGrpSpPr>
        <p:grpSpPr>
          <a:xfrm>
            <a:off x="12679738" y="3378370"/>
            <a:ext cx="1778026" cy="1754659"/>
            <a:chOff x="2695645" y="3429000"/>
            <a:chExt cx="1778026" cy="1754659"/>
          </a:xfrm>
        </p:grpSpPr>
        <p:sp>
          <p:nvSpPr>
            <p:cNvPr id="155" name="Ellipszis 154">
              <a:extLst>
                <a:ext uri="{FF2B5EF4-FFF2-40B4-BE49-F238E27FC236}">
                  <a16:creationId xmlns:a16="http://schemas.microsoft.com/office/drawing/2014/main" id="{3CE16387-2916-4F85-BFC8-FAEED5F2FDFA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6" name="Picture 6" descr="A wind turbine symbol. 4/4. kép">
              <a:extLst>
                <a:ext uri="{FF2B5EF4-FFF2-40B4-BE49-F238E27FC236}">
                  <a16:creationId xmlns:a16="http://schemas.microsoft.com/office/drawing/2014/main" id="{2B06157F-E36A-4297-9038-AF7AD2FF4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0" name="Kép 159">
            <a:extLst>
              <a:ext uri="{FF2B5EF4-FFF2-40B4-BE49-F238E27FC236}">
                <a16:creationId xmlns:a16="http://schemas.microsoft.com/office/drawing/2014/main" id="{72FD77AC-FEAA-4078-B794-399F2CE544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7653" y="-5812166"/>
            <a:ext cx="843915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61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églalap 30">
            <a:extLst>
              <a:ext uri="{FF2B5EF4-FFF2-40B4-BE49-F238E27FC236}">
                <a16:creationId xmlns:a16="http://schemas.microsoft.com/office/drawing/2014/main" id="{D92B240C-BC47-4527-B854-E6D3E904FE5B}"/>
              </a:ext>
            </a:extLst>
          </p:cNvPr>
          <p:cNvSpPr/>
          <p:nvPr/>
        </p:nvSpPr>
        <p:spPr>
          <a:xfrm>
            <a:off x="-110744" y="7145516"/>
            <a:ext cx="733370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E9496E22-4392-4B5F-AEFA-6FDEB2E918CA}"/>
              </a:ext>
            </a:extLst>
          </p:cNvPr>
          <p:cNvSpPr txBox="1"/>
          <p:nvPr/>
        </p:nvSpPr>
        <p:spPr>
          <a:xfrm>
            <a:off x="672194" y="11440595"/>
            <a:ext cx="115198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Két </a:t>
            </a:r>
            <a:r>
              <a:rPr lang="hu-HU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rendszer:esővíz,szürkevíz</a:t>
            </a:r>
            <a:endParaRPr lang="hu-HU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u-HU" sz="2400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Csepegtetőrendzser</a:t>
            </a:r>
            <a:endParaRPr lang="hu-HU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5393C753-1CB2-4D55-9392-6DDC25065504}"/>
              </a:ext>
            </a:extLst>
          </p:cNvPr>
          <p:cNvSpPr txBox="1"/>
          <p:nvPr/>
        </p:nvSpPr>
        <p:spPr>
          <a:xfrm>
            <a:off x="297061" y="9503712"/>
            <a:ext cx="79820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Csapadék újrahasznosítás </a:t>
            </a:r>
          </a:p>
        </p:txBody>
      </p: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CE32E091-865F-49AA-AFF8-B4E88DFA8DEE}"/>
              </a:ext>
            </a:extLst>
          </p:cNvPr>
          <p:cNvGrpSpPr/>
          <p:nvPr/>
        </p:nvGrpSpPr>
        <p:grpSpPr>
          <a:xfrm>
            <a:off x="2320152" y="6858000"/>
            <a:ext cx="2619525" cy="2540364"/>
            <a:chOff x="10255408" y="1372511"/>
            <a:chExt cx="1778026" cy="1768921"/>
          </a:xfrm>
        </p:grpSpPr>
        <p:sp>
          <p:nvSpPr>
            <p:cNvPr id="35" name="Ellipszis 34">
              <a:extLst>
                <a:ext uri="{FF2B5EF4-FFF2-40B4-BE49-F238E27FC236}">
                  <a16:creationId xmlns:a16="http://schemas.microsoft.com/office/drawing/2014/main" id="{F9F14D1C-A4DB-49C3-9ABA-2F9CC3299445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6" name="Kép 35">
              <a:extLst>
                <a:ext uri="{FF2B5EF4-FFF2-40B4-BE49-F238E27FC236}">
                  <a16:creationId xmlns:a16="http://schemas.microsoft.com/office/drawing/2014/main" id="{A7593C7B-D20D-486B-9854-C27B35BDC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pic>
        <p:nvPicPr>
          <p:cNvPr id="37" name="Kép 36">
            <a:extLst>
              <a:ext uri="{FF2B5EF4-FFF2-40B4-BE49-F238E27FC236}">
                <a16:creationId xmlns:a16="http://schemas.microsoft.com/office/drawing/2014/main" id="{62CE0FC5-179A-4254-BB58-AFD1FEB461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33317"/>
          <a:stretch/>
        </p:blipFill>
        <p:spPr>
          <a:xfrm>
            <a:off x="7512949" y="7129924"/>
            <a:ext cx="4580615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79433E5-19FF-44C5-8D24-E3D2DE41C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25" y="747712"/>
            <a:ext cx="8439150" cy="5362575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C4FC8934-D4C4-46D5-B9F8-5C3CA7AC4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50" y="7087290"/>
            <a:ext cx="6667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79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Kép 37">
            <a:extLst>
              <a:ext uri="{FF2B5EF4-FFF2-40B4-BE49-F238E27FC236}">
                <a16:creationId xmlns:a16="http://schemas.microsoft.com/office/drawing/2014/main" id="{731108B1-911F-411A-96C4-9692BC627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3" r="50934" b="15646"/>
          <a:stretch/>
        </p:blipFill>
        <p:spPr>
          <a:xfrm>
            <a:off x="4841347" y="6883899"/>
            <a:ext cx="7347653" cy="6806202"/>
          </a:xfrm>
          <a:prstGeom prst="rect">
            <a:avLst/>
          </a:prstGeom>
        </p:spPr>
      </p:pic>
      <p:pic>
        <p:nvPicPr>
          <p:cNvPr id="39" name="Kép 38">
            <a:extLst>
              <a:ext uri="{FF2B5EF4-FFF2-40B4-BE49-F238E27FC236}">
                <a16:creationId xmlns:a16="http://schemas.microsoft.com/office/drawing/2014/main" id="{669FF759-49D2-453C-A820-5BE805667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048" y="6858000"/>
            <a:ext cx="7347654" cy="6858000"/>
          </a:xfrm>
          <a:prstGeom prst="rect">
            <a:avLst/>
          </a:prstGeom>
        </p:spPr>
      </p:pic>
      <p:sp>
        <p:nvSpPr>
          <p:cNvPr id="40" name="Téglalap 39">
            <a:extLst>
              <a:ext uri="{FF2B5EF4-FFF2-40B4-BE49-F238E27FC236}">
                <a16:creationId xmlns:a16="http://schemas.microsoft.com/office/drawing/2014/main" id="{02A79D71-DF13-4A69-B0E3-F46DD101F50F}"/>
              </a:ext>
            </a:extLst>
          </p:cNvPr>
          <p:cNvSpPr/>
          <p:nvPr/>
        </p:nvSpPr>
        <p:spPr>
          <a:xfrm>
            <a:off x="0" y="6883899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0BEEF59D-BF40-4E62-9FAF-548119058677}"/>
              </a:ext>
            </a:extLst>
          </p:cNvPr>
          <p:cNvGrpSpPr/>
          <p:nvPr/>
        </p:nvGrpSpPr>
        <p:grpSpPr>
          <a:xfrm>
            <a:off x="315374" y="8181358"/>
            <a:ext cx="1778026" cy="1754659"/>
            <a:chOff x="315374" y="1297459"/>
            <a:chExt cx="1778026" cy="1754659"/>
          </a:xfrm>
        </p:grpSpPr>
        <p:sp>
          <p:nvSpPr>
            <p:cNvPr id="42" name="Ellipszis 41">
              <a:extLst>
                <a:ext uri="{FF2B5EF4-FFF2-40B4-BE49-F238E27FC236}">
                  <a16:creationId xmlns:a16="http://schemas.microsoft.com/office/drawing/2014/main" id="{1D2647F2-3AD4-415B-9E15-12DE2F753AF6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3" name="Picture 2" descr="A sun symbol. 3/4. kép">
              <a:extLst>
                <a:ext uri="{FF2B5EF4-FFF2-40B4-BE49-F238E27FC236}">
                  <a16:creationId xmlns:a16="http://schemas.microsoft.com/office/drawing/2014/main" id="{F7065EE9-F588-4E1B-8234-95AF2EB67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Kép 43">
            <a:extLst>
              <a:ext uri="{FF2B5EF4-FFF2-40B4-BE49-F238E27FC236}">
                <a16:creationId xmlns:a16="http://schemas.microsoft.com/office/drawing/2014/main" id="{2C020AED-3C3E-41F2-9CF0-6D1C43F93A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33317"/>
          <a:stretch/>
        </p:blipFill>
        <p:spPr>
          <a:xfrm>
            <a:off x="7623693" y="6868307"/>
            <a:ext cx="4580615" cy="6858000"/>
          </a:xfrm>
          <a:prstGeom prst="rect">
            <a:avLst/>
          </a:prstGeom>
        </p:spPr>
      </p:pic>
      <p:sp>
        <p:nvSpPr>
          <p:cNvPr id="45" name="Téglalap 44">
            <a:extLst>
              <a:ext uri="{FF2B5EF4-FFF2-40B4-BE49-F238E27FC236}">
                <a16:creationId xmlns:a16="http://schemas.microsoft.com/office/drawing/2014/main" id="{668676F6-C7FE-424D-AA17-E1ADB2F391A1}"/>
              </a:ext>
            </a:extLst>
          </p:cNvPr>
          <p:cNvSpPr/>
          <p:nvPr/>
        </p:nvSpPr>
        <p:spPr>
          <a:xfrm>
            <a:off x="2430896" y="6883899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3D5A3020-02F6-454D-971A-300C1961A9B1}"/>
              </a:ext>
            </a:extLst>
          </p:cNvPr>
          <p:cNvSpPr/>
          <p:nvPr/>
        </p:nvSpPr>
        <p:spPr>
          <a:xfrm>
            <a:off x="4868096" y="6883899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7" name="Csoportba foglalás 46">
            <a:extLst>
              <a:ext uri="{FF2B5EF4-FFF2-40B4-BE49-F238E27FC236}">
                <a16:creationId xmlns:a16="http://schemas.microsoft.com/office/drawing/2014/main" id="{01C75188-3732-46D6-B2C9-98B4EAD843DF}"/>
              </a:ext>
            </a:extLst>
          </p:cNvPr>
          <p:cNvGrpSpPr/>
          <p:nvPr/>
        </p:nvGrpSpPr>
        <p:grpSpPr>
          <a:xfrm>
            <a:off x="2754330" y="10340229"/>
            <a:ext cx="1778026" cy="1754659"/>
            <a:chOff x="5219944" y="1297459"/>
            <a:chExt cx="1778026" cy="1754659"/>
          </a:xfrm>
        </p:grpSpPr>
        <p:sp>
          <p:nvSpPr>
            <p:cNvPr id="48" name="Ellipszis 47">
              <a:extLst>
                <a:ext uri="{FF2B5EF4-FFF2-40B4-BE49-F238E27FC236}">
                  <a16:creationId xmlns:a16="http://schemas.microsoft.com/office/drawing/2014/main" id="{A7D6C38C-E3EB-4A5B-834A-A29B12D15288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9" name="Kép 48">
              <a:extLst>
                <a:ext uri="{FF2B5EF4-FFF2-40B4-BE49-F238E27FC236}">
                  <a16:creationId xmlns:a16="http://schemas.microsoft.com/office/drawing/2014/main" id="{9A3B4D46-EF78-45E0-B089-6D7F1D161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50" name="Téglalap 49">
            <a:extLst>
              <a:ext uri="{FF2B5EF4-FFF2-40B4-BE49-F238E27FC236}">
                <a16:creationId xmlns:a16="http://schemas.microsoft.com/office/drawing/2014/main" id="{07163B39-E717-402A-B6CE-E04371D5C5CA}"/>
              </a:ext>
            </a:extLst>
          </p:cNvPr>
          <p:cNvSpPr/>
          <p:nvPr/>
        </p:nvSpPr>
        <p:spPr>
          <a:xfrm>
            <a:off x="7317602" y="6860110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E27A0EC2-14FE-422A-91D7-6BAF13B941FB}"/>
              </a:ext>
            </a:extLst>
          </p:cNvPr>
          <p:cNvSpPr/>
          <p:nvPr/>
        </p:nvSpPr>
        <p:spPr>
          <a:xfrm>
            <a:off x="9754802" y="6860110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2" name="Csoportba foglalás 51">
            <a:extLst>
              <a:ext uri="{FF2B5EF4-FFF2-40B4-BE49-F238E27FC236}">
                <a16:creationId xmlns:a16="http://schemas.microsoft.com/office/drawing/2014/main" id="{172467D9-A987-431C-94E8-0151E41CA110}"/>
              </a:ext>
            </a:extLst>
          </p:cNvPr>
          <p:cNvGrpSpPr/>
          <p:nvPr/>
        </p:nvGrpSpPr>
        <p:grpSpPr>
          <a:xfrm>
            <a:off x="10060893" y="8187737"/>
            <a:ext cx="3745141" cy="1754659"/>
            <a:chOff x="7775361" y="3433458"/>
            <a:chExt cx="3745141" cy="1754659"/>
          </a:xfrm>
        </p:grpSpPr>
        <p:sp>
          <p:nvSpPr>
            <p:cNvPr id="53" name="Ellipszis 52">
              <a:extLst>
                <a:ext uri="{FF2B5EF4-FFF2-40B4-BE49-F238E27FC236}">
                  <a16:creationId xmlns:a16="http://schemas.microsoft.com/office/drawing/2014/main" id="{B9317425-9B2A-413C-A1D1-D79624998C05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4" name="Kép 53">
              <a:extLst>
                <a:ext uri="{FF2B5EF4-FFF2-40B4-BE49-F238E27FC236}">
                  <a16:creationId xmlns:a16="http://schemas.microsoft.com/office/drawing/2014/main" id="{642AD100-27A7-4D58-A0CC-0B7421D5E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7422C612-BE41-49DC-843D-799EFB9503D1}"/>
              </a:ext>
            </a:extLst>
          </p:cNvPr>
          <p:cNvGrpSpPr/>
          <p:nvPr/>
        </p:nvGrpSpPr>
        <p:grpSpPr>
          <a:xfrm>
            <a:off x="5210574" y="8159679"/>
            <a:ext cx="1752243" cy="1754659"/>
            <a:chOff x="10255408" y="1372511"/>
            <a:chExt cx="1778026" cy="1768921"/>
          </a:xfrm>
        </p:grpSpPr>
        <p:sp>
          <p:nvSpPr>
            <p:cNvPr id="56" name="Ellipszis 55">
              <a:extLst>
                <a:ext uri="{FF2B5EF4-FFF2-40B4-BE49-F238E27FC236}">
                  <a16:creationId xmlns:a16="http://schemas.microsoft.com/office/drawing/2014/main" id="{3AE359E7-23B1-464A-9AA3-F249BA727817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7" name="Kép 56">
              <a:extLst>
                <a:ext uri="{FF2B5EF4-FFF2-40B4-BE49-F238E27FC236}">
                  <a16:creationId xmlns:a16="http://schemas.microsoft.com/office/drawing/2014/main" id="{2D117855-131E-468D-9235-9E5BF1AE9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58" name="Csoportba foglalás 57">
            <a:extLst>
              <a:ext uri="{FF2B5EF4-FFF2-40B4-BE49-F238E27FC236}">
                <a16:creationId xmlns:a16="http://schemas.microsoft.com/office/drawing/2014/main" id="{788BC6DC-C4F7-4B05-AD09-6790177A1BEE}"/>
              </a:ext>
            </a:extLst>
          </p:cNvPr>
          <p:cNvGrpSpPr/>
          <p:nvPr/>
        </p:nvGrpSpPr>
        <p:grpSpPr>
          <a:xfrm>
            <a:off x="7700900" y="10277861"/>
            <a:ext cx="1778026" cy="1754659"/>
            <a:chOff x="2695645" y="3429000"/>
            <a:chExt cx="1778026" cy="1754659"/>
          </a:xfrm>
        </p:grpSpPr>
        <p:sp>
          <p:nvSpPr>
            <p:cNvPr id="59" name="Ellipszis 58">
              <a:extLst>
                <a:ext uri="{FF2B5EF4-FFF2-40B4-BE49-F238E27FC236}">
                  <a16:creationId xmlns:a16="http://schemas.microsoft.com/office/drawing/2014/main" id="{7C1BCB4F-A713-46A8-9262-4FBDE2E34DB0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0" name="Picture 6" descr="A wind turbine symbol. 4/4. kép">
              <a:extLst>
                <a:ext uri="{FF2B5EF4-FFF2-40B4-BE49-F238E27FC236}">
                  <a16:creationId xmlns:a16="http://schemas.microsoft.com/office/drawing/2014/main" id="{A6E70574-BEA2-4B7A-9227-40389C56B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Kép 60">
            <a:extLst>
              <a:ext uri="{FF2B5EF4-FFF2-40B4-BE49-F238E27FC236}">
                <a16:creationId xmlns:a16="http://schemas.microsoft.com/office/drawing/2014/main" id="{0F6CD82A-9AC4-4261-8B04-6FEBF81657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73105" y="-5591913"/>
            <a:ext cx="8439150" cy="536257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1A9A8D4-CF5D-42E0-B8EA-CC7A98B715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8930" y="1820125"/>
            <a:ext cx="6667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33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Kép 59">
            <a:extLst>
              <a:ext uri="{FF2B5EF4-FFF2-40B4-BE49-F238E27FC236}">
                <a16:creationId xmlns:a16="http://schemas.microsoft.com/office/drawing/2014/main" id="{E999701E-5CC8-4125-B66B-B4C9DD270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" t="10679" r="43236" b="-10679"/>
          <a:stretch/>
        </p:blipFill>
        <p:spPr>
          <a:xfrm>
            <a:off x="990" y="0"/>
            <a:ext cx="6952708" cy="7672975"/>
          </a:xfrm>
          <a:prstGeom prst="rect">
            <a:avLst/>
          </a:prstGeom>
        </p:spPr>
      </p:pic>
      <p:pic>
        <p:nvPicPr>
          <p:cNvPr id="61" name="Kép 60">
            <a:extLst>
              <a:ext uri="{FF2B5EF4-FFF2-40B4-BE49-F238E27FC236}">
                <a16:creationId xmlns:a16="http://schemas.microsoft.com/office/drawing/2014/main" id="{175A9E70-D3E2-47F7-A1C2-E705E24D4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3" y="-50528"/>
            <a:ext cx="7051893" cy="6882629"/>
          </a:xfrm>
          <a:prstGeom prst="rect">
            <a:avLst/>
          </a:prstGeom>
        </p:spPr>
      </p:pic>
      <p:sp>
        <p:nvSpPr>
          <p:cNvPr id="37" name="Téglalap 36">
            <a:extLst>
              <a:ext uri="{FF2B5EF4-FFF2-40B4-BE49-F238E27FC236}">
                <a16:creationId xmlns:a16="http://schemas.microsoft.com/office/drawing/2014/main" id="{B149D8D4-D478-4F16-9C37-AC8189A1CB50}"/>
              </a:ext>
            </a:extLst>
          </p:cNvPr>
          <p:cNvSpPr/>
          <p:nvPr/>
        </p:nvSpPr>
        <p:spPr>
          <a:xfrm>
            <a:off x="0" y="0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8" name="Csoportba foglalás 37">
            <a:extLst>
              <a:ext uri="{FF2B5EF4-FFF2-40B4-BE49-F238E27FC236}">
                <a16:creationId xmlns:a16="http://schemas.microsoft.com/office/drawing/2014/main" id="{F1D98423-D52D-48BD-906A-6CE1228E7854}"/>
              </a:ext>
            </a:extLst>
          </p:cNvPr>
          <p:cNvGrpSpPr/>
          <p:nvPr/>
        </p:nvGrpSpPr>
        <p:grpSpPr>
          <a:xfrm>
            <a:off x="315374" y="1297459"/>
            <a:ext cx="1778026" cy="1754659"/>
            <a:chOff x="315374" y="1297459"/>
            <a:chExt cx="1778026" cy="1754659"/>
          </a:xfrm>
        </p:grpSpPr>
        <p:sp>
          <p:nvSpPr>
            <p:cNvPr id="39" name="Ellipszis 38">
              <a:extLst>
                <a:ext uri="{FF2B5EF4-FFF2-40B4-BE49-F238E27FC236}">
                  <a16:creationId xmlns:a16="http://schemas.microsoft.com/office/drawing/2014/main" id="{9959641E-B8F8-42D6-B1BB-EE398F067A6E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0" name="Picture 2" descr="A sun symbol. 3/4. kép">
              <a:extLst>
                <a:ext uri="{FF2B5EF4-FFF2-40B4-BE49-F238E27FC236}">
                  <a16:creationId xmlns:a16="http://schemas.microsoft.com/office/drawing/2014/main" id="{A8B47F96-4E82-45F3-886D-B730CDF59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églalap 41">
            <a:extLst>
              <a:ext uri="{FF2B5EF4-FFF2-40B4-BE49-F238E27FC236}">
                <a16:creationId xmlns:a16="http://schemas.microsoft.com/office/drawing/2014/main" id="{BF46E3F4-45A2-47BA-B529-9AB3A655846D}"/>
              </a:ext>
            </a:extLst>
          </p:cNvPr>
          <p:cNvSpPr/>
          <p:nvPr/>
        </p:nvSpPr>
        <p:spPr>
          <a:xfrm>
            <a:off x="2430896" y="0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id="{ED510DF8-F909-496D-9A6F-9785405E2665}"/>
              </a:ext>
            </a:extLst>
          </p:cNvPr>
          <p:cNvSpPr/>
          <p:nvPr/>
        </p:nvSpPr>
        <p:spPr>
          <a:xfrm>
            <a:off x="4868096" y="0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4" name="Csoportba foglalás 43">
            <a:extLst>
              <a:ext uri="{FF2B5EF4-FFF2-40B4-BE49-F238E27FC236}">
                <a16:creationId xmlns:a16="http://schemas.microsoft.com/office/drawing/2014/main" id="{19E50A2E-4583-4421-A833-25F80A62E435}"/>
              </a:ext>
            </a:extLst>
          </p:cNvPr>
          <p:cNvGrpSpPr/>
          <p:nvPr/>
        </p:nvGrpSpPr>
        <p:grpSpPr>
          <a:xfrm>
            <a:off x="2754330" y="3456330"/>
            <a:ext cx="1778026" cy="1754659"/>
            <a:chOff x="5219944" y="1297459"/>
            <a:chExt cx="1778026" cy="1754659"/>
          </a:xfrm>
        </p:grpSpPr>
        <p:sp>
          <p:nvSpPr>
            <p:cNvPr id="45" name="Ellipszis 44">
              <a:extLst>
                <a:ext uri="{FF2B5EF4-FFF2-40B4-BE49-F238E27FC236}">
                  <a16:creationId xmlns:a16="http://schemas.microsoft.com/office/drawing/2014/main" id="{ECA7CDBF-10FF-4F9F-8D11-8E51B95DE5C5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6" name="Kép 45">
              <a:extLst>
                <a:ext uri="{FF2B5EF4-FFF2-40B4-BE49-F238E27FC236}">
                  <a16:creationId xmlns:a16="http://schemas.microsoft.com/office/drawing/2014/main" id="{973098AD-4D8C-4223-A7DC-AB2246DED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47" name="Téglalap 46">
            <a:extLst>
              <a:ext uri="{FF2B5EF4-FFF2-40B4-BE49-F238E27FC236}">
                <a16:creationId xmlns:a16="http://schemas.microsoft.com/office/drawing/2014/main" id="{3887F61A-3105-476A-BB0F-4746DEB8081B}"/>
              </a:ext>
            </a:extLst>
          </p:cNvPr>
          <p:cNvSpPr/>
          <p:nvPr/>
        </p:nvSpPr>
        <p:spPr>
          <a:xfrm>
            <a:off x="7317599" y="27363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Téglalap 47">
            <a:extLst>
              <a:ext uri="{FF2B5EF4-FFF2-40B4-BE49-F238E27FC236}">
                <a16:creationId xmlns:a16="http://schemas.microsoft.com/office/drawing/2014/main" id="{151ACF16-766C-4B0C-A72A-FD7B7F2C54E9}"/>
              </a:ext>
            </a:extLst>
          </p:cNvPr>
          <p:cNvSpPr/>
          <p:nvPr/>
        </p:nvSpPr>
        <p:spPr>
          <a:xfrm>
            <a:off x="9754802" y="-23789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9" name="Csoportba foglalás 48">
            <a:extLst>
              <a:ext uri="{FF2B5EF4-FFF2-40B4-BE49-F238E27FC236}">
                <a16:creationId xmlns:a16="http://schemas.microsoft.com/office/drawing/2014/main" id="{B886173A-DC24-40E2-81F9-9CB10F67AD69}"/>
              </a:ext>
            </a:extLst>
          </p:cNvPr>
          <p:cNvGrpSpPr/>
          <p:nvPr/>
        </p:nvGrpSpPr>
        <p:grpSpPr>
          <a:xfrm>
            <a:off x="10060893" y="1303838"/>
            <a:ext cx="3745141" cy="1754659"/>
            <a:chOff x="7775361" y="3433458"/>
            <a:chExt cx="3745141" cy="1754659"/>
          </a:xfrm>
        </p:grpSpPr>
        <p:sp>
          <p:nvSpPr>
            <p:cNvPr id="50" name="Ellipszis 49">
              <a:extLst>
                <a:ext uri="{FF2B5EF4-FFF2-40B4-BE49-F238E27FC236}">
                  <a16:creationId xmlns:a16="http://schemas.microsoft.com/office/drawing/2014/main" id="{25515419-1C0F-4F33-9D99-CCD8FC28A8F0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1" name="Kép 50">
              <a:extLst>
                <a:ext uri="{FF2B5EF4-FFF2-40B4-BE49-F238E27FC236}">
                  <a16:creationId xmlns:a16="http://schemas.microsoft.com/office/drawing/2014/main" id="{85CA8E0B-4CAC-4400-AC6B-C417652AC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52" name="Csoportba foglalás 51">
            <a:extLst>
              <a:ext uri="{FF2B5EF4-FFF2-40B4-BE49-F238E27FC236}">
                <a16:creationId xmlns:a16="http://schemas.microsoft.com/office/drawing/2014/main" id="{F94B900F-68DA-4EE8-B33D-5CB725781AE3}"/>
              </a:ext>
            </a:extLst>
          </p:cNvPr>
          <p:cNvGrpSpPr/>
          <p:nvPr/>
        </p:nvGrpSpPr>
        <p:grpSpPr>
          <a:xfrm>
            <a:off x="5210574" y="1275780"/>
            <a:ext cx="1752243" cy="1754659"/>
            <a:chOff x="10255408" y="1372511"/>
            <a:chExt cx="1778026" cy="1768921"/>
          </a:xfrm>
        </p:grpSpPr>
        <p:sp>
          <p:nvSpPr>
            <p:cNvPr id="53" name="Ellipszis 52">
              <a:extLst>
                <a:ext uri="{FF2B5EF4-FFF2-40B4-BE49-F238E27FC236}">
                  <a16:creationId xmlns:a16="http://schemas.microsoft.com/office/drawing/2014/main" id="{15C19BF3-C8C9-4C5D-8BA6-915BEF5CFB03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4" name="Kép 53">
              <a:extLst>
                <a:ext uri="{FF2B5EF4-FFF2-40B4-BE49-F238E27FC236}">
                  <a16:creationId xmlns:a16="http://schemas.microsoft.com/office/drawing/2014/main" id="{C7A9FAC3-72CF-47E4-B7C8-98024CD60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0FE3DC48-4CE6-4C09-B5C5-2AD5318F598D}"/>
              </a:ext>
            </a:extLst>
          </p:cNvPr>
          <p:cNvGrpSpPr/>
          <p:nvPr/>
        </p:nvGrpSpPr>
        <p:grpSpPr>
          <a:xfrm>
            <a:off x="7700900" y="3393962"/>
            <a:ext cx="1778026" cy="1754659"/>
            <a:chOff x="2695645" y="3429000"/>
            <a:chExt cx="1778026" cy="1754659"/>
          </a:xfrm>
        </p:grpSpPr>
        <p:sp>
          <p:nvSpPr>
            <p:cNvPr id="56" name="Ellipszis 55">
              <a:extLst>
                <a:ext uri="{FF2B5EF4-FFF2-40B4-BE49-F238E27FC236}">
                  <a16:creationId xmlns:a16="http://schemas.microsoft.com/office/drawing/2014/main" id="{7349DEBD-2A07-4CFF-BAE7-896668B11901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7" name="Picture 6" descr="A wind turbine symbol. 4/4. kép">
              <a:extLst>
                <a:ext uri="{FF2B5EF4-FFF2-40B4-BE49-F238E27FC236}">
                  <a16:creationId xmlns:a16="http://schemas.microsoft.com/office/drawing/2014/main" id="{CD14D892-E86F-48EB-BACB-0F5F88F59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C1F3C2B7-FB2C-4BFD-B194-E216EADB6E0F}"/>
              </a:ext>
            </a:extLst>
          </p:cNvPr>
          <p:cNvSpPr txBox="1"/>
          <p:nvPr/>
        </p:nvSpPr>
        <p:spPr>
          <a:xfrm>
            <a:off x="6318030" y="-3198767"/>
            <a:ext cx="625315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Szélenergia</a:t>
            </a:r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9A94B892-7EB8-4AF8-9040-977F771903B7}"/>
              </a:ext>
            </a:extLst>
          </p:cNvPr>
          <p:cNvSpPr txBox="1"/>
          <p:nvPr/>
        </p:nvSpPr>
        <p:spPr>
          <a:xfrm>
            <a:off x="6642895" y="-1618056"/>
            <a:ext cx="4021704" cy="1479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Tiszta és fenntartható energiaforrás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A levegő mozgási energiáját hasznosítja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Természetes módon újra és újra betöltődik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Magyarország 22%-ban hasznosítja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Bahnschrift SemiBold" panose="020B0502040204020203" pitchFamily="34" charset="0"/>
              <a:sym typeface="Abel"/>
            </a:endParaRPr>
          </a:p>
        </p:txBody>
      </p:sp>
      <p:pic>
        <p:nvPicPr>
          <p:cNvPr id="62" name="Kép 61">
            <a:extLst>
              <a:ext uri="{FF2B5EF4-FFF2-40B4-BE49-F238E27FC236}">
                <a16:creationId xmlns:a16="http://schemas.microsoft.com/office/drawing/2014/main" id="{223E3B02-A6B2-4088-A2DB-D540C120A5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4280" y="-4852679"/>
            <a:ext cx="6667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52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A22FA98-2C1E-4BA4-9332-023B4A8C2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" t="10679" r="43236" b="-10679"/>
          <a:stretch/>
        </p:blipFill>
        <p:spPr>
          <a:xfrm>
            <a:off x="990" y="0"/>
            <a:ext cx="6952708" cy="7672975"/>
          </a:xfrm>
          <a:prstGeom prst="rect">
            <a:avLst/>
          </a:prstGeom>
        </p:spPr>
      </p:pic>
      <p:pic>
        <p:nvPicPr>
          <p:cNvPr id="53" name="Kép 52">
            <a:extLst>
              <a:ext uri="{FF2B5EF4-FFF2-40B4-BE49-F238E27FC236}">
                <a16:creationId xmlns:a16="http://schemas.microsoft.com/office/drawing/2014/main" id="{A7780E24-37CF-4AD6-B18E-5066D643E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696" y="-85"/>
            <a:ext cx="7051893" cy="6882629"/>
          </a:xfrm>
          <a:prstGeom prst="rect">
            <a:avLst/>
          </a:prstGeom>
        </p:spPr>
      </p:pic>
      <p:sp>
        <p:nvSpPr>
          <p:cNvPr id="70" name="Téglalap 69">
            <a:extLst>
              <a:ext uri="{FF2B5EF4-FFF2-40B4-BE49-F238E27FC236}">
                <a16:creationId xmlns:a16="http://schemas.microsoft.com/office/drawing/2014/main" id="{50EBFCDF-D76C-48D8-957C-8A0F671BC09D}"/>
              </a:ext>
            </a:extLst>
          </p:cNvPr>
          <p:cNvSpPr/>
          <p:nvPr/>
        </p:nvSpPr>
        <p:spPr>
          <a:xfrm>
            <a:off x="7317602" y="-23789"/>
            <a:ext cx="4916778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7866CEE-549D-4774-AFE5-E740D147037B}"/>
              </a:ext>
            </a:extLst>
          </p:cNvPr>
          <p:cNvSpPr txBox="1"/>
          <p:nvPr/>
        </p:nvSpPr>
        <p:spPr>
          <a:xfrm>
            <a:off x="7561320" y="395655"/>
            <a:ext cx="462969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Szélenergia</a:t>
            </a:r>
          </a:p>
        </p:txBody>
      </p: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0506F21D-DA4C-41EF-8716-1707193CF07B}"/>
              </a:ext>
            </a:extLst>
          </p:cNvPr>
          <p:cNvSpPr txBox="1"/>
          <p:nvPr/>
        </p:nvSpPr>
        <p:spPr>
          <a:xfrm>
            <a:off x="7886185" y="1976366"/>
            <a:ext cx="4021704" cy="1479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Tiszta és fenntartható energiaforrás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A levegő mozgási energiáját hasznosítja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Természetes módon újra és újra betöltődik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Magyarország 22%-ban hasznosítja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Bahnschrift SemiBold" panose="020B0502040204020203" pitchFamily="34" charset="0"/>
              <a:sym typeface="Abel"/>
            </a:endParaRPr>
          </a:p>
        </p:txBody>
      </p:sp>
      <p:grpSp>
        <p:nvGrpSpPr>
          <p:cNvPr id="106" name="Csoportba foglalás 105">
            <a:extLst>
              <a:ext uri="{FF2B5EF4-FFF2-40B4-BE49-F238E27FC236}">
                <a16:creationId xmlns:a16="http://schemas.microsoft.com/office/drawing/2014/main" id="{E9B92A33-061E-49A2-9FD8-5215A803D7D2}"/>
              </a:ext>
            </a:extLst>
          </p:cNvPr>
          <p:cNvGrpSpPr/>
          <p:nvPr/>
        </p:nvGrpSpPr>
        <p:grpSpPr>
          <a:xfrm>
            <a:off x="8562171" y="4666809"/>
            <a:ext cx="2619525" cy="2519881"/>
            <a:chOff x="2695645" y="3429000"/>
            <a:chExt cx="1778026" cy="1754659"/>
          </a:xfrm>
        </p:grpSpPr>
        <p:sp>
          <p:nvSpPr>
            <p:cNvPr id="107" name="Ellipszis 106">
              <a:extLst>
                <a:ext uri="{FF2B5EF4-FFF2-40B4-BE49-F238E27FC236}">
                  <a16:creationId xmlns:a16="http://schemas.microsoft.com/office/drawing/2014/main" id="{7854A429-8232-4C10-AC1C-0667D4B2606B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8" name="Picture 6" descr="A wind turbine symbol. 4/4. kép">
              <a:extLst>
                <a:ext uri="{FF2B5EF4-FFF2-40B4-BE49-F238E27FC236}">
                  <a16:creationId xmlns:a16="http://schemas.microsoft.com/office/drawing/2014/main" id="{566854EE-87B8-4F1B-BD2F-BE912CE53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Téglalap 108">
            <a:extLst>
              <a:ext uri="{FF2B5EF4-FFF2-40B4-BE49-F238E27FC236}">
                <a16:creationId xmlns:a16="http://schemas.microsoft.com/office/drawing/2014/main" id="{4479C8DA-DA6C-4FC7-82BC-77B0ADE67177}"/>
              </a:ext>
            </a:extLst>
          </p:cNvPr>
          <p:cNvSpPr/>
          <p:nvPr/>
        </p:nvSpPr>
        <p:spPr>
          <a:xfrm>
            <a:off x="-7374421" y="-24629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10" name="Csoportba foglalás 109">
            <a:extLst>
              <a:ext uri="{FF2B5EF4-FFF2-40B4-BE49-F238E27FC236}">
                <a16:creationId xmlns:a16="http://schemas.microsoft.com/office/drawing/2014/main" id="{F0B46B17-0879-40BA-8437-185D62EB7A45}"/>
              </a:ext>
            </a:extLst>
          </p:cNvPr>
          <p:cNvGrpSpPr/>
          <p:nvPr/>
        </p:nvGrpSpPr>
        <p:grpSpPr>
          <a:xfrm>
            <a:off x="-7059047" y="1272830"/>
            <a:ext cx="1778026" cy="1754659"/>
            <a:chOff x="315374" y="1297459"/>
            <a:chExt cx="1778026" cy="1754659"/>
          </a:xfrm>
        </p:grpSpPr>
        <p:sp>
          <p:nvSpPr>
            <p:cNvPr id="111" name="Ellipszis 110">
              <a:extLst>
                <a:ext uri="{FF2B5EF4-FFF2-40B4-BE49-F238E27FC236}">
                  <a16:creationId xmlns:a16="http://schemas.microsoft.com/office/drawing/2014/main" id="{9F582F77-01B5-4319-820C-0691BE73AAA0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2" name="Picture 2" descr="A sun symbol. 3/4. kép">
              <a:extLst>
                <a:ext uri="{FF2B5EF4-FFF2-40B4-BE49-F238E27FC236}">
                  <a16:creationId xmlns:a16="http://schemas.microsoft.com/office/drawing/2014/main" id="{7D76EFC0-595E-40B2-89DE-707E7B18F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3" name="Téglalap 112">
            <a:extLst>
              <a:ext uri="{FF2B5EF4-FFF2-40B4-BE49-F238E27FC236}">
                <a16:creationId xmlns:a16="http://schemas.microsoft.com/office/drawing/2014/main" id="{4B0936AB-4877-463A-AA18-1C895509EC0A}"/>
              </a:ext>
            </a:extLst>
          </p:cNvPr>
          <p:cNvSpPr/>
          <p:nvPr/>
        </p:nvSpPr>
        <p:spPr>
          <a:xfrm>
            <a:off x="-4943525" y="-24629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4" name="Téglalap 113">
            <a:extLst>
              <a:ext uri="{FF2B5EF4-FFF2-40B4-BE49-F238E27FC236}">
                <a16:creationId xmlns:a16="http://schemas.microsoft.com/office/drawing/2014/main" id="{847E6F1E-58EC-4AE7-BC26-7994497BB433}"/>
              </a:ext>
            </a:extLst>
          </p:cNvPr>
          <p:cNvSpPr/>
          <p:nvPr/>
        </p:nvSpPr>
        <p:spPr>
          <a:xfrm>
            <a:off x="-2506325" y="-24629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5" name="Csoportba foglalás 114">
            <a:extLst>
              <a:ext uri="{FF2B5EF4-FFF2-40B4-BE49-F238E27FC236}">
                <a16:creationId xmlns:a16="http://schemas.microsoft.com/office/drawing/2014/main" id="{DBA12F1D-2A8D-47D7-AFCE-0D4FDF022BE5}"/>
              </a:ext>
            </a:extLst>
          </p:cNvPr>
          <p:cNvGrpSpPr/>
          <p:nvPr/>
        </p:nvGrpSpPr>
        <p:grpSpPr>
          <a:xfrm>
            <a:off x="-4620091" y="3431701"/>
            <a:ext cx="1778026" cy="1754659"/>
            <a:chOff x="5219944" y="1297459"/>
            <a:chExt cx="1778026" cy="1754659"/>
          </a:xfrm>
        </p:grpSpPr>
        <p:sp>
          <p:nvSpPr>
            <p:cNvPr id="116" name="Ellipszis 115">
              <a:extLst>
                <a:ext uri="{FF2B5EF4-FFF2-40B4-BE49-F238E27FC236}">
                  <a16:creationId xmlns:a16="http://schemas.microsoft.com/office/drawing/2014/main" id="{8F0B222F-85DA-48DD-8DDD-8C1D7E52145D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7" name="Kép 116">
              <a:extLst>
                <a:ext uri="{FF2B5EF4-FFF2-40B4-BE49-F238E27FC236}">
                  <a16:creationId xmlns:a16="http://schemas.microsoft.com/office/drawing/2014/main" id="{F7F377DB-C793-442B-B6AB-5E3C1A975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grpSp>
        <p:nvGrpSpPr>
          <p:cNvPr id="118" name="Csoportba foglalás 117">
            <a:extLst>
              <a:ext uri="{FF2B5EF4-FFF2-40B4-BE49-F238E27FC236}">
                <a16:creationId xmlns:a16="http://schemas.microsoft.com/office/drawing/2014/main" id="{4537EFA3-F813-45D1-9A0D-CB6361883438}"/>
              </a:ext>
            </a:extLst>
          </p:cNvPr>
          <p:cNvGrpSpPr/>
          <p:nvPr/>
        </p:nvGrpSpPr>
        <p:grpSpPr>
          <a:xfrm>
            <a:off x="-2163847" y="1251151"/>
            <a:ext cx="1752243" cy="1754659"/>
            <a:chOff x="10255408" y="1372511"/>
            <a:chExt cx="1778026" cy="1768921"/>
          </a:xfrm>
        </p:grpSpPr>
        <p:sp>
          <p:nvSpPr>
            <p:cNvPr id="119" name="Ellipszis 118">
              <a:extLst>
                <a:ext uri="{FF2B5EF4-FFF2-40B4-BE49-F238E27FC236}">
                  <a16:creationId xmlns:a16="http://schemas.microsoft.com/office/drawing/2014/main" id="{BCCA7FD2-3E94-4C01-883B-7426FC009BD4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0" name="Kép 119">
              <a:extLst>
                <a:ext uri="{FF2B5EF4-FFF2-40B4-BE49-F238E27FC236}">
                  <a16:creationId xmlns:a16="http://schemas.microsoft.com/office/drawing/2014/main" id="{E7EC0A10-F51B-4F1F-970E-D707AB7E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sp>
        <p:nvSpPr>
          <p:cNvPr id="121" name="Téglalap 120">
            <a:extLst>
              <a:ext uri="{FF2B5EF4-FFF2-40B4-BE49-F238E27FC236}">
                <a16:creationId xmlns:a16="http://schemas.microsoft.com/office/drawing/2014/main" id="{912E060E-1CB2-41C1-AE67-0A166B220F71}"/>
              </a:ext>
            </a:extLst>
          </p:cNvPr>
          <p:cNvSpPr/>
          <p:nvPr/>
        </p:nvSpPr>
        <p:spPr>
          <a:xfrm>
            <a:off x="12315204" y="0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22" name="Csoportba foglalás 121">
            <a:extLst>
              <a:ext uri="{FF2B5EF4-FFF2-40B4-BE49-F238E27FC236}">
                <a16:creationId xmlns:a16="http://schemas.microsoft.com/office/drawing/2014/main" id="{8E2DEC10-D63D-44D0-88A3-1F809D2A6A4D}"/>
              </a:ext>
            </a:extLst>
          </p:cNvPr>
          <p:cNvGrpSpPr/>
          <p:nvPr/>
        </p:nvGrpSpPr>
        <p:grpSpPr>
          <a:xfrm>
            <a:off x="12621295" y="1327627"/>
            <a:ext cx="3745141" cy="1754659"/>
            <a:chOff x="7775361" y="3433458"/>
            <a:chExt cx="3745141" cy="1754659"/>
          </a:xfrm>
        </p:grpSpPr>
        <p:sp>
          <p:nvSpPr>
            <p:cNvPr id="123" name="Ellipszis 122">
              <a:extLst>
                <a:ext uri="{FF2B5EF4-FFF2-40B4-BE49-F238E27FC236}">
                  <a16:creationId xmlns:a16="http://schemas.microsoft.com/office/drawing/2014/main" id="{BD9F3E71-3EA7-4303-BF32-C9B2816220E6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4" name="Kép 123">
              <a:extLst>
                <a:ext uri="{FF2B5EF4-FFF2-40B4-BE49-F238E27FC236}">
                  <a16:creationId xmlns:a16="http://schemas.microsoft.com/office/drawing/2014/main" id="{7232C78C-7B66-48E4-9C67-AAAF0E4D2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pic>
        <p:nvPicPr>
          <p:cNvPr id="126" name="Kép 125">
            <a:extLst>
              <a:ext uri="{FF2B5EF4-FFF2-40B4-BE49-F238E27FC236}">
                <a16:creationId xmlns:a16="http://schemas.microsoft.com/office/drawing/2014/main" id="{156A6ABA-D232-429D-A05F-EC3524AF52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01" y="-6028520"/>
            <a:ext cx="7613797" cy="57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55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Kép 52">
            <a:extLst>
              <a:ext uri="{FF2B5EF4-FFF2-40B4-BE49-F238E27FC236}">
                <a16:creationId xmlns:a16="http://schemas.microsoft.com/office/drawing/2014/main" id="{30AA2AD4-D8D3-471D-8BAC-6CF5607AB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01" y="598992"/>
            <a:ext cx="7613797" cy="5713892"/>
          </a:xfrm>
          <a:prstGeom prst="rect">
            <a:avLst/>
          </a:prstGeom>
        </p:spPr>
      </p:pic>
      <p:pic>
        <p:nvPicPr>
          <p:cNvPr id="58" name="Kép 57">
            <a:extLst>
              <a:ext uri="{FF2B5EF4-FFF2-40B4-BE49-F238E27FC236}">
                <a16:creationId xmlns:a16="http://schemas.microsoft.com/office/drawing/2014/main" id="{8559DF9E-E608-4BEF-B2AD-DC6871C4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" t="10679" r="43236" b="-10679"/>
          <a:stretch/>
        </p:blipFill>
        <p:spPr>
          <a:xfrm>
            <a:off x="-41390" y="6882629"/>
            <a:ext cx="6952708" cy="7672975"/>
          </a:xfrm>
          <a:prstGeom prst="rect">
            <a:avLst/>
          </a:prstGeom>
        </p:spPr>
      </p:pic>
      <p:pic>
        <p:nvPicPr>
          <p:cNvPr id="59" name="Kép 58">
            <a:extLst>
              <a:ext uri="{FF2B5EF4-FFF2-40B4-BE49-F238E27FC236}">
                <a16:creationId xmlns:a16="http://schemas.microsoft.com/office/drawing/2014/main" id="{E592C5EB-98DA-4377-B4F8-5CE1DD604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763" y="6858000"/>
            <a:ext cx="7051893" cy="6882629"/>
          </a:xfrm>
          <a:prstGeom prst="rect">
            <a:avLst/>
          </a:prstGeom>
        </p:spPr>
      </p:pic>
      <p:sp>
        <p:nvSpPr>
          <p:cNvPr id="60" name="Téglalap 59">
            <a:extLst>
              <a:ext uri="{FF2B5EF4-FFF2-40B4-BE49-F238E27FC236}">
                <a16:creationId xmlns:a16="http://schemas.microsoft.com/office/drawing/2014/main" id="{D367972A-0EF6-4424-AA28-6CE0EC255E98}"/>
              </a:ext>
            </a:extLst>
          </p:cNvPr>
          <p:cNvSpPr/>
          <p:nvPr/>
        </p:nvSpPr>
        <p:spPr>
          <a:xfrm>
            <a:off x="7275222" y="6858840"/>
            <a:ext cx="4916778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Szövegdoboz 60">
            <a:extLst>
              <a:ext uri="{FF2B5EF4-FFF2-40B4-BE49-F238E27FC236}">
                <a16:creationId xmlns:a16="http://schemas.microsoft.com/office/drawing/2014/main" id="{3512DAA7-5AC3-4505-85DD-E460A765928F}"/>
              </a:ext>
            </a:extLst>
          </p:cNvPr>
          <p:cNvSpPr txBox="1"/>
          <p:nvPr/>
        </p:nvSpPr>
        <p:spPr>
          <a:xfrm>
            <a:off x="7518940" y="7278284"/>
            <a:ext cx="462969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Szélenergia</a:t>
            </a:r>
          </a:p>
        </p:txBody>
      </p:sp>
      <p:sp>
        <p:nvSpPr>
          <p:cNvPr id="62" name="Szövegdoboz 61">
            <a:extLst>
              <a:ext uri="{FF2B5EF4-FFF2-40B4-BE49-F238E27FC236}">
                <a16:creationId xmlns:a16="http://schemas.microsoft.com/office/drawing/2014/main" id="{A2A9938E-C6BB-453C-A7CF-8943977FC3A4}"/>
              </a:ext>
            </a:extLst>
          </p:cNvPr>
          <p:cNvSpPr txBox="1"/>
          <p:nvPr/>
        </p:nvSpPr>
        <p:spPr>
          <a:xfrm>
            <a:off x="7843805" y="8858995"/>
            <a:ext cx="4021704" cy="1479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Tiszta és fenntartható energiaforrás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A levegő mozgási energiáját hasznosítja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Természetes módon újra és újra betöltődik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Magyarország 22%-ban hasznosítja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Bahnschrift SemiBold" panose="020B0502040204020203" pitchFamily="34" charset="0"/>
              <a:sym typeface="Abel"/>
            </a:endParaRPr>
          </a:p>
        </p:txBody>
      </p:sp>
      <p:grpSp>
        <p:nvGrpSpPr>
          <p:cNvPr id="63" name="Csoportba foglalás 62">
            <a:extLst>
              <a:ext uri="{FF2B5EF4-FFF2-40B4-BE49-F238E27FC236}">
                <a16:creationId xmlns:a16="http://schemas.microsoft.com/office/drawing/2014/main" id="{95806328-FB86-4A19-B01D-A5BFFD9619A8}"/>
              </a:ext>
            </a:extLst>
          </p:cNvPr>
          <p:cNvGrpSpPr/>
          <p:nvPr/>
        </p:nvGrpSpPr>
        <p:grpSpPr>
          <a:xfrm>
            <a:off x="8519791" y="11549438"/>
            <a:ext cx="2619525" cy="2519881"/>
            <a:chOff x="2695645" y="3429000"/>
            <a:chExt cx="1778026" cy="1754659"/>
          </a:xfrm>
        </p:grpSpPr>
        <p:sp>
          <p:nvSpPr>
            <p:cNvPr id="64" name="Ellipszis 63">
              <a:extLst>
                <a:ext uri="{FF2B5EF4-FFF2-40B4-BE49-F238E27FC236}">
                  <a16:creationId xmlns:a16="http://schemas.microsoft.com/office/drawing/2014/main" id="{9883EF10-2654-443D-AD38-B9674CAA97AD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5" name="Picture 6" descr="A wind turbine symbol. 4/4. kép">
              <a:extLst>
                <a:ext uri="{FF2B5EF4-FFF2-40B4-BE49-F238E27FC236}">
                  <a16:creationId xmlns:a16="http://schemas.microsoft.com/office/drawing/2014/main" id="{BC795874-F512-4A2F-A9AC-FE6D4C797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Kép 65">
            <a:extLst>
              <a:ext uri="{FF2B5EF4-FFF2-40B4-BE49-F238E27FC236}">
                <a16:creationId xmlns:a16="http://schemas.microsoft.com/office/drawing/2014/main" id="{C59288B9-07EC-4F4B-A94D-FB307DFD3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01" y="-6115851"/>
            <a:ext cx="7710055" cy="589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40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070CDAD-F3BB-4353-AF5F-6DCCE24F1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-12014" r="-73" b="12014"/>
          <a:stretch/>
        </p:blipFill>
        <p:spPr>
          <a:xfrm>
            <a:off x="8909" y="-938478"/>
            <a:ext cx="12192000" cy="7785101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BFD6296F-2F64-416E-83F3-26E4B2894856}"/>
              </a:ext>
            </a:extLst>
          </p:cNvPr>
          <p:cNvSpPr/>
          <p:nvPr/>
        </p:nvSpPr>
        <p:spPr>
          <a:xfrm>
            <a:off x="17818" y="-11377"/>
            <a:ext cx="12192000" cy="6858000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Google Shape;518;p32">
            <a:extLst>
              <a:ext uri="{FF2B5EF4-FFF2-40B4-BE49-F238E27FC236}">
                <a16:creationId xmlns:a16="http://schemas.microsoft.com/office/drawing/2014/main" id="{D0BAAD5A-9554-4154-B53C-711E762B9507}"/>
              </a:ext>
            </a:extLst>
          </p:cNvPr>
          <p:cNvSpPr txBox="1">
            <a:spLocks/>
          </p:cNvSpPr>
          <p:nvPr/>
        </p:nvSpPr>
        <p:spPr>
          <a:xfrm>
            <a:off x="522518" y="5039706"/>
            <a:ext cx="3691855" cy="13102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Bahnschrift SemiBold" panose="020B0502040204020203" pitchFamily="34" charset="0"/>
            </a:endParaRPr>
          </a:p>
          <a:p>
            <a:pPr algn="l">
              <a:spcBef>
                <a:spcPts val="0"/>
              </a:spcBef>
            </a:pP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energiatudatosság nincs előtérbe helyezve</a:t>
            </a:r>
          </a:p>
          <a:p>
            <a:pPr algn="l">
              <a:spcBef>
                <a:spcPts val="0"/>
              </a:spcBef>
            </a:pP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Jelentős energiapazarlás</a:t>
            </a:r>
          </a:p>
          <a:p>
            <a:pPr algn="l">
              <a:spcBef>
                <a:spcPts val="0"/>
              </a:spcBef>
            </a:pPr>
            <a:endParaRPr lang="hu-HU" sz="1600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7866CEE-549D-4774-AFE5-E740D147037B}"/>
              </a:ext>
            </a:extLst>
          </p:cNvPr>
          <p:cNvSpPr txBox="1"/>
          <p:nvPr/>
        </p:nvSpPr>
        <p:spPr>
          <a:xfrm>
            <a:off x="696157" y="508073"/>
            <a:ext cx="6171183" cy="1107996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 prst="relaxedInset"/>
          </a:sp3d>
        </p:spPr>
        <p:txBody>
          <a:bodyPr wrap="square">
            <a:spAutoFit/>
            <a:sp3d extrusionH="57150" prstMaterial="softEdge">
              <a:bevelT w="25400" h="38100"/>
            </a:sp3d>
          </a:bodyPr>
          <a:lstStyle/>
          <a:p>
            <a:r>
              <a:rPr lang="hu-HU" altLang="en" sz="6600" b="1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howcard Gothic" panose="04020904020102020604" pitchFamily="82" charset="0"/>
                <a:sym typeface="Varela Round"/>
              </a:rPr>
              <a:t>P</a:t>
            </a:r>
            <a:r>
              <a:rPr lang="en-US" altLang="en" sz="4800" b="1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howcard Gothic" panose="04020904020102020604" pitchFamily="82" charset="0"/>
                <a:sym typeface="Varela Round"/>
              </a:rPr>
              <a:t>robléma</a:t>
            </a:r>
            <a:endParaRPr lang="hu-HU" sz="4800" b="1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ED6AF91B-6841-4C8B-A9BD-D78AE25B95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" y="-1992003"/>
            <a:ext cx="1446551" cy="144655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884DE8F-C4A3-487B-8E92-51FAB96E7E55}"/>
              </a:ext>
            </a:extLst>
          </p:cNvPr>
          <p:cNvSpPr txBox="1"/>
          <p:nvPr/>
        </p:nvSpPr>
        <p:spPr>
          <a:xfrm>
            <a:off x="8190208" y="398252"/>
            <a:ext cx="336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társadalom 70%-át érinti</a:t>
            </a:r>
          </a:p>
          <a:p>
            <a:pPr marL="285750" indent="-285750" algn="l">
              <a:spcBef>
                <a:spcPts val="0"/>
              </a:spcBef>
              <a:buFont typeface="Arial"/>
              <a:buChar char="•"/>
            </a:pP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Túlzott energiafelhasználás az intézményekben (óvodák, iskolák, munkahelyek)</a:t>
            </a:r>
          </a:p>
          <a:p>
            <a:endParaRPr lang="hu-HU" dirty="0"/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9B946F32-D203-414C-AF28-40F880DA2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5" t="135"/>
          <a:stretch/>
        </p:blipFill>
        <p:spPr>
          <a:xfrm>
            <a:off x="12183298" y="-11377"/>
            <a:ext cx="12192000" cy="6858000"/>
          </a:xfrm>
          <a:prstGeom prst="rect">
            <a:avLst/>
          </a:prstGeom>
        </p:spPr>
      </p:pic>
      <p:sp>
        <p:nvSpPr>
          <p:cNvPr id="29" name="Téglalap 28">
            <a:extLst>
              <a:ext uri="{FF2B5EF4-FFF2-40B4-BE49-F238E27FC236}">
                <a16:creationId xmlns:a16="http://schemas.microsoft.com/office/drawing/2014/main" id="{03313FAB-E4C8-435A-B6BA-A8C51AC0AE5D}"/>
              </a:ext>
            </a:extLst>
          </p:cNvPr>
          <p:cNvSpPr/>
          <p:nvPr/>
        </p:nvSpPr>
        <p:spPr>
          <a:xfrm>
            <a:off x="12174182" y="-11377"/>
            <a:ext cx="12192000" cy="6858000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8AE48210-02F0-403B-8FC1-61176270EE5C}"/>
              </a:ext>
            </a:extLst>
          </p:cNvPr>
          <p:cNvSpPr txBox="1"/>
          <p:nvPr/>
        </p:nvSpPr>
        <p:spPr>
          <a:xfrm>
            <a:off x="18760178" y="2584264"/>
            <a:ext cx="538469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kumimoji="0" lang="en-US" altLang="en" sz="3600" b="1" i="0" u="none" strike="noStrike" kern="0" normalizeH="0" baseline="0" noProof="0" dirty="0">
                <a:ln/>
                <a:solidFill>
                  <a:schemeClr val="bg1"/>
                </a:solidFill>
                <a:uLnTx/>
                <a:uFillTx/>
                <a:latin typeface="Felix Titling" panose="04060505060202020A04" pitchFamily="82" charset="0"/>
                <a:cs typeface="Varela Round"/>
                <a:sym typeface="Varela Round"/>
              </a:rPr>
              <a:t>Energiatudatos intézmények </a:t>
            </a:r>
            <a:endParaRPr lang="hu-HU" sz="1600" b="1" dirty="0">
              <a:ln/>
              <a:solidFill>
                <a:schemeClr val="bg1"/>
              </a:solidFill>
              <a:latin typeface="Felix Titling" panose="04060505060202020A04" pitchFamily="82" charset="0"/>
            </a:endParaRPr>
          </a:p>
        </p:txBody>
      </p:sp>
      <p:grpSp>
        <p:nvGrpSpPr>
          <p:cNvPr id="31" name="Csoportba foglalás 30">
            <a:extLst>
              <a:ext uri="{FF2B5EF4-FFF2-40B4-BE49-F238E27FC236}">
                <a16:creationId xmlns:a16="http://schemas.microsoft.com/office/drawing/2014/main" id="{0EACD096-7CB3-4428-9B8D-53CE6D11AA14}"/>
              </a:ext>
            </a:extLst>
          </p:cNvPr>
          <p:cNvGrpSpPr/>
          <p:nvPr/>
        </p:nvGrpSpPr>
        <p:grpSpPr>
          <a:xfrm>
            <a:off x="8558792" y="7302249"/>
            <a:ext cx="2202694" cy="1891396"/>
            <a:chOff x="10160398" y="4886849"/>
            <a:chExt cx="2202694" cy="1891396"/>
          </a:xfrm>
        </p:grpSpPr>
        <p:sp>
          <p:nvSpPr>
            <p:cNvPr id="33" name="Szövegdoboz 32">
              <a:extLst>
                <a:ext uri="{FF2B5EF4-FFF2-40B4-BE49-F238E27FC236}">
                  <a16:creationId xmlns:a16="http://schemas.microsoft.com/office/drawing/2014/main" id="{6F9CE97E-DA1B-4F0E-BAB7-4135B53C3AA2}"/>
                </a:ext>
              </a:extLst>
            </p:cNvPr>
            <p:cNvSpPr txBox="1"/>
            <p:nvPr/>
          </p:nvSpPr>
          <p:spPr>
            <a:xfrm>
              <a:off x="10160398" y="6184505"/>
              <a:ext cx="2202694" cy="593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>
                  <a:solidFill>
                    <a:schemeClr val="bg1"/>
                  </a:solidFill>
                  <a:latin typeface="Bradley Hand ITC" panose="03070402050302030203" pitchFamily="66" charset="0"/>
                </a:rPr>
                <a:t>Cogito Ergo Sum</a:t>
              </a:r>
            </a:p>
          </p:txBody>
        </p:sp>
        <p:pic>
          <p:nvPicPr>
            <p:cNvPr id="34" name="Kép 33">
              <a:extLst>
                <a:ext uri="{FF2B5EF4-FFF2-40B4-BE49-F238E27FC236}">
                  <a16:creationId xmlns:a16="http://schemas.microsoft.com/office/drawing/2014/main" id="{CD79A086-B9D8-4016-B8DA-8F32FB62E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27" b="90137" l="9473" r="89844">
                          <a14:foregroundMark x1="48926" y1="7227" x2="48926" y2="7227"/>
                          <a14:foregroundMark x1="48926" y1="7227" x2="48926" y2="7227"/>
                          <a14:foregroundMark x1="48633" y1="7520" x2="48633" y2="7520"/>
                          <a14:foregroundMark x1="90039" y1="45508" x2="90039" y2="45508"/>
                          <a14:foregroundMark x1="90039" y1="45508" x2="90039" y2="45508"/>
                          <a14:foregroundMark x1="90039" y1="45508" x2="90039" y2="45508"/>
                          <a14:foregroundMark x1="90039" y1="46094" x2="90039" y2="46094"/>
                          <a14:foregroundMark x1="52734" y1="90234" x2="52734" y2="90234"/>
                          <a14:foregroundMark x1="52734" y1="90234" x2="52734" y2="90234"/>
                          <a14:foregroundMark x1="52246" y1="90234" x2="52246" y2="90234"/>
                          <a14:foregroundMark x1="9473" y1="49707" x2="9473" y2="49707"/>
                          <a14:foregroundMark x1="9473" y1="49707" x2="9473" y2="49707"/>
                          <a14:foregroundMark x1="9473" y1="49707" x2="9473" y2="49707"/>
                          <a14:foregroundMark x1="9473" y1="49707" x2="9473" y2="49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1679" y="4886849"/>
              <a:ext cx="1446551" cy="1446551"/>
            </a:xfrm>
            <a:prstGeom prst="rect">
              <a:avLst/>
            </a:prstGeom>
          </p:spPr>
        </p:pic>
      </p:grpSp>
      <p:pic>
        <p:nvPicPr>
          <p:cNvPr id="35" name="Kép 34">
            <a:extLst>
              <a:ext uri="{FF2B5EF4-FFF2-40B4-BE49-F238E27FC236}">
                <a16:creationId xmlns:a16="http://schemas.microsoft.com/office/drawing/2014/main" id="{89A75B72-D4E3-4A02-93F3-21D39B6D94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35" y="7328983"/>
            <a:ext cx="1573847" cy="1573847"/>
          </a:xfrm>
          <a:prstGeom prst="rect">
            <a:avLst/>
          </a:prstGeom>
        </p:spPr>
      </p:pic>
      <p:sp>
        <p:nvSpPr>
          <p:cNvPr id="36" name="Szövegdoboz 35">
            <a:extLst>
              <a:ext uri="{FF2B5EF4-FFF2-40B4-BE49-F238E27FC236}">
                <a16:creationId xmlns:a16="http://schemas.microsoft.com/office/drawing/2014/main" id="{CB9395AF-4B35-497B-8D29-D7CA3E430003}"/>
              </a:ext>
            </a:extLst>
          </p:cNvPr>
          <p:cNvSpPr txBox="1"/>
          <p:nvPr/>
        </p:nvSpPr>
        <p:spPr>
          <a:xfrm>
            <a:off x="17560821" y="810795"/>
            <a:ext cx="689507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kumimoji="0" lang="en-US" altLang="en" sz="5400" b="1" i="0" u="none" strike="noStrike" kern="0" normalizeH="0" baseline="0" noProof="0" dirty="0">
                <a:ln/>
                <a:solidFill>
                  <a:schemeClr val="accent4"/>
                </a:solidFill>
                <a:uLnTx/>
                <a:uFillTx/>
                <a:latin typeface="Felix Titling" panose="04060505060202020A04" pitchFamily="82" charset="0"/>
                <a:cs typeface="Varela Round"/>
                <a:sym typeface="Varela Round"/>
              </a:rPr>
              <a:t>A "Második otthonunk"</a:t>
            </a:r>
            <a:endParaRPr lang="hu-HU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08BCCC08-C792-4E37-857F-D5EC9717104C}"/>
              </a:ext>
            </a:extLst>
          </p:cNvPr>
          <p:cNvSpPr txBox="1"/>
          <p:nvPr/>
        </p:nvSpPr>
        <p:spPr>
          <a:xfrm>
            <a:off x="12427497" y="3365020"/>
            <a:ext cx="4312807" cy="1302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tabLst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A mi célunk a 21. századi ember koncepcióját megreformálni a </a:t>
            </a:r>
            <a:r>
              <a:rPr lang="hu-H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megújuló energiaforrásokkal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Bahnschrift SemiBold" panose="020B0502040204020203" pitchFamily="34" charset="0"/>
              <a:sym typeface="Abel"/>
            </a:endParaRP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84108DC0-6B26-4820-A992-5CAADE24D327}"/>
              </a:ext>
            </a:extLst>
          </p:cNvPr>
          <p:cNvSpPr txBox="1"/>
          <p:nvPr/>
        </p:nvSpPr>
        <p:spPr>
          <a:xfrm>
            <a:off x="12427497" y="4580957"/>
            <a:ext cx="3933694" cy="1324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A megújuló energiaforrások bevezetése a mindennapi gondolkodásba</a:t>
            </a:r>
          </a:p>
          <a:p>
            <a:endParaRPr lang="hu-HU" dirty="0"/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3308F03A-C3BD-4FE6-9D28-FF9E8462BC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8859"/>
          <a:stretch/>
        </p:blipFill>
        <p:spPr>
          <a:xfrm>
            <a:off x="1127347" y="7537037"/>
            <a:ext cx="3365963" cy="3313215"/>
          </a:xfrm>
          <a:prstGeom prst="rect">
            <a:avLst/>
          </a:prstGeom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ECAE0BE3-1EBE-4AF2-A74A-63C665336A8A}"/>
              </a:ext>
            </a:extLst>
          </p:cNvPr>
          <p:cNvSpPr txBox="1"/>
          <p:nvPr/>
        </p:nvSpPr>
        <p:spPr>
          <a:xfrm>
            <a:off x="12218343" y="986505"/>
            <a:ext cx="39303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altLang="en" sz="66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Varela Round"/>
              </a:rPr>
              <a:t>M</a:t>
            </a:r>
            <a:r>
              <a:rPr kumimoji="0" lang="hu-HU" altLang="en" sz="48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Varela Round"/>
              </a:rPr>
              <a:t>egoldás</a:t>
            </a:r>
            <a:endParaRPr lang="hu-HU" dirty="0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ABE4942E-6C62-4F4C-99B7-BDD2A808EDF7}"/>
              </a:ext>
            </a:extLst>
          </p:cNvPr>
          <p:cNvSpPr txBox="1"/>
          <p:nvPr/>
        </p:nvSpPr>
        <p:spPr>
          <a:xfrm>
            <a:off x="12225791" y="986505"/>
            <a:ext cx="12230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" sz="66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Varela Round"/>
              </a:rPr>
              <a:t>M</a:t>
            </a:r>
            <a:r>
              <a:rPr kumimoji="0" lang="hu-HU" altLang="en" sz="48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Varela Round"/>
              </a:rPr>
              <a:t>egoldás</a:t>
            </a:r>
            <a:endParaRPr kumimoji="0" lang="hu-HU" sz="48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091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Kép 52">
            <a:extLst>
              <a:ext uri="{FF2B5EF4-FFF2-40B4-BE49-F238E27FC236}">
                <a16:creationId xmlns:a16="http://schemas.microsoft.com/office/drawing/2014/main" id="{97B930B3-C442-450D-B546-252EC6D99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23" y="479066"/>
            <a:ext cx="7710055" cy="5899868"/>
          </a:xfrm>
          <a:prstGeom prst="rect">
            <a:avLst/>
          </a:prstGeom>
        </p:spPr>
      </p:pic>
      <p:pic>
        <p:nvPicPr>
          <p:cNvPr id="56" name="Kép 55">
            <a:extLst>
              <a:ext uri="{FF2B5EF4-FFF2-40B4-BE49-F238E27FC236}">
                <a16:creationId xmlns:a16="http://schemas.microsoft.com/office/drawing/2014/main" id="{8653C322-54D1-4E4E-A5DE-AABD24847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37" y="7190509"/>
            <a:ext cx="7613797" cy="5713892"/>
          </a:xfrm>
          <a:prstGeom prst="rect">
            <a:avLst/>
          </a:prstGeom>
        </p:spPr>
      </p:pic>
      <p:pic>
        <p:nvPicPr>
          <p:cNvPr id="57" name="Kép 56">
            <a:extLst>
              <a:ext uri="{FF2B5EF4-FFF2-40B4-BE49-F238E27FC236}">
                <a16:creationId xmlns:a16="http://schemas.microsoft.com/office/drawing/2014/main" id="{E30D8E54-FE7D-48B4-9E95-AAADA91BD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53" r="50934" b="15646"/>
          <a:stretch/>
        </p:blipFill>
        <p:spPr>
          <a:xfrm>
            <a:off x="4842184" y="6858000"/>
            <a:ext cx="7347653" cy="6806202"/>
          </a:xfrm>
          <a:prstGeom prst="rect">
            <a:avLst/>
          </a:prstGeom>
        </p:spPr>
      </p:pic>
      <p:pic>
        <p:nvPicPr>
          <p:cNvPr id="58" name="Kép 57">
            <a:extLst>
              <a:ext uri="{FF2B5EF4-FFF2-40B4-BE49-F238E27FC236}">
                <a16:creationId xmlns:a16="http://schemas.microsoft.com/office/drawing/2014/main" id="{2FB2763C-629E-4D88-92E0-B111E8A60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885" y="6832101"/>
            <a:ext cx="7347654" cy="6858000"/>
          </a:xfrm>
          <a:prstGeom prst="rect">
            <a:avLst/>
          </a:prstGeom>
        </p:spPr>
      </p:pic>
      <p:sp>
        <p:nvSpPr>
          <p:cNvPr id="59" name="Téglalap 58">
            <a:extLst>
              <a:ext uri="{FF2B5EF4-FFF2-40B4-BE49-F238E27FC236}">
                <a16:creationId xmlns:a16="http://schemas.microsoft.com/office/drawing/2014/main" id="{86EAC50C-7A24-490A-BF7F-8F258BA737CF}"/>
              </a:ext>
            </a:extLst>
          </p:cNvPr>
          <p:cNvSpPr/>
          <p:nvPr/>
        </p:nvSpPr>
        <p:spPr>
          <a:xfrm>
            <a:off x="837" y="6858000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0" name="Csoportba foglalás 59">
            <a:extLst>
              <a:ext uri="{FF2B5EF4-FFF2-40B4-BE49-F238E27FC236}">
                <a16:creationId xmlns:a16="http://schemas.microsoft.com/office/drawing/2014/main" id="{65C13176-0D9A-4E35-A813-CD52EE4FD222}"/>
              </a:ext>
            </a:extLst>
          </p:cNvPr>
          <p:cNvGrpSpPr/>
          <p:nvPr/>
        </p:nvGrpSpPr>
        <p:grpSpPr>
          <a:xfrm>
            <a:off x="316211" y="8155459"/>
            <a:ext cx="1778026" cy="1754659"/>
            <a:chOff x="315374" y="1297459"/>
            <a:chExt cx="1778026" cy="1754659"/>
          </a:xfrm>
        </p:grpSpPr>
        <p:sp>
          <p:nvSpPr>
            <p:cNvPr id="61" name="Ellipszis 60">
              <a:extLst>
                <a:ext uri="{FF2B5EF4-FFF2-40B4-BE49-F238E27FC236}">
                  <a16:creationId xmlns:a16="http://schemas.microsoft.com/office/drawing/2014/main" id="{F0E8E2E5-27B6-425A-8924-B719B8BFF051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2" name="Picture 2" descr="A sun symbol. 3/4. kép">
              <a:extLst>
                <a:ext uri="{FF2B5EF4-FFF2-40B4-BE49-F238E27FC236}">
                  <a16:creationId xmlns:a16="http://schemas.microsoft.com/office/drawing/2014/main" id="{A3084240-CB77-40C5-980B-8B10AA0A4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Kép 62">
            <a:extLst>
              <a:ext uri="{FF2B5EF4-FFF2-40B4-BE49-F238E27FC236}">
                <a16:creationId xmlns:a16="http://schemas.microsoft.com/office/drawing/2014/main" id="{80E3CBF3-51B8-454E-886F-49B155D70A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33317"/>
          <a:stretch/>
        </p:blipFill>
        <p:spPr>
          <a:xfrm>
            <a:off x="7624530" y="6842408"/>
            <a:ext cx="4580615" cy="6858000"/>
          </a:xfrm>
          <a:prstGeom prst="rect">
            <a:avLst/>
          </a:prstGeom>
        </p:spPr>
      </p:pic>
      <p:sp>
        <p:nvSpPr>
          <p:cNvPr id="64" name="Téglalap 63">
            <a:extLst>
              <a:ext uri="{FF2B5EF4-FFF2-40B4-BE49-F238E27FC236}">
                <a16:creationId xmlns:a16="http://schemas.microsoft.com/office/drawing/2014/main" id="{1134C986-BB27-4273-9260-D01ADF5E6FDD}"/>
              </a:ext>
            </a:extLst>
          </p:cNvPr>
          <p:cNvSpPr/>
          <p:nvPr/>
        </p:nvSpPr>
        <p:spPr>
          <a:xfrm>
            <a:off x="2431733" y="6858000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5" name="Téglalap 64">
            <a:extLst>
              <a:ext uri="{FF2B5EF4-FFF2-40B4-BE49-F238E27FC236}">
                <a16:creationId xmlns:a16="http://schemas.microsoft.com/office/drawing/2014/main" id="{B5F9F8FA-F3B1-4AE9-9A58-14A2D623AA67}"/>
              </a:ext>
            </a:extLst>
          </p:cNvPr>
          <p:cNvSpPr/>
          <p:nvPr/>
        </p:nvSpPr>
        <p:spPr>
          <a:xfrm>
            <a:off x="4868933" y="6858000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6" name="Csoportba foglalás 65">
            <a:extLst>
              <a:ext uri="{FF2B5EF4-FFF2-40B4-BE49-F238E27FC236}">
                <a16:creationId xmlns:a16="http://schemas.microsoft.com/office/drawing/2014/main" id="{18A09D3B-738F-46EF-A1F9-1D6E65C736E8}"/>
              </a:ext>
            </a:extLst>
          </p:cNvPr>
          <p:cNvGrpSpPr/>
          <p:nvPr/>
        </p:nvGrpSpPr>
        <p:grpSpPr>
          <a:xfrm>
            <a:off x="2755167" y="10314330"/>
            <a:ext cx="1778026" cy="1754659"/>
            <a:chOff x="5219944" y="1297459"/>
            <a:chExt cx="1778026" cy="1754659"/>
          </a:xfrm>
        </p:grpSpPr>
        <p:sp>
          <p:nvSpPr>
            <p:cNvPr id="67" name="Ellipszis 66">
              <a:extLst>
                <a:ext uri="{FF2B5EF4-FFF2-40B4-BE49-F238E27FC236}">
                  <a16:creationId xmlns:a16="http://schemas.microsoft.com/office/drawing/2014/main" id="{45098B88-CDDD-4093-BDBE-9A60B8C68D38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8" name="Kép 67">
              <a:extLst>
                <a:ext uri="{FF2B5EF4-FFF2-40B4-BE49-F238E27FC236}">
                  <a16:creationId xmlns:a16="http://schemas.microsoft.com/office/drawing/2014/main" id="{B9ED130E-8D83-4397-B458-BA3C84071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69" name="Téglalap 68">
            <a:extLst>
              <a:ext uri="{FF2B5EF4-FFF2-40B4-BE49-F238E27FC236}">
                <a16:creationId xmlns:a16="http://schemas.microsoft.com/office/drawing/2014/main" id="{641F71D3-5EDC-4312-ACEF-57A6CE557EDD}"/>
              </a:ext>
            </a:extLst>
          </p:cNvPr>
          <p:cNvSpPr/>
          <p:nvPr/>
        </p:nvSpPr>
        <p:spPr>
          <a:xfrm>
            <a:off x="7318439" y="6834211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0" name="Téglalap 69">
            <a:extLst>
              <a:ext uri="{FF2B5EF4-FFF2-40B4-BE49-F238E27FC236}">
                <a16:creationId xmlns:a16="http://schemas.microsoft.com/office/drawing/2014/main" id="{4936D642-509F-4FF5-B536-632D4B08E2CD}"/>
              </a:ext>
            </a:extLst>
          </p:cNvPr>
          <p:cNvSpPr/>
          <p:nvPr/>
        </p:nvSpPr>
        <p:spPr>
          <a:xfrm>
            <a:off x="9755639" y="6834211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71" name="Csoportba foglalás 70">
            <a:extLst>
              <a:ext uri="{FF2B5EF4-FFF2-40B4-BE49-F238E27FC236}">
                <a16:creationId xmlns:a16="http://schemas.microsoft.com/office/drawing/2014/main" id="{50D5A58E-759D-49B5-AC08-5A6EDDC25F0C}"/>
              </a:ext>
            </a:extLst>
          </p:cNvPr>
          <p:cNvGrpSpPr/>
          <p:nvPr/>
        </p:nvGrpSpPr>
        <p:grpSpPr>
          <a:xfrm>
            <a:off x="10061730" y="8161838"/>
            <a:ext cx="3745141" cy="1754659"/>
            <a:chOff x="7775361" y="3433458"/>
            <a:chExt cx="3745141" cy="1754659"/>
          </a:xfrm>
        </p:grpSpPr>
        <p:sp>
          <p:nvSpPr>
            <p:cNvPr id="72" name="Ellipszis 71">
              <a:extLst>
                <a:ext uri="{FF2B5EF4-FFF2-40B4-BE49-F238E27FC236}">
                  <a16:creationId xmlns:a16="http://schemas.microsoft.com/office/drawing/2014/main" id="{590B1186-165B-4B69-98E4-E5E87A6013CF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3" name="Kép 72">
              <a:extLst>
                <a:ext uri="{FF2B5EF4-FFF2-40B4-BE49-F238E27FC236}">
                  <a16:creationId xmlns:a16="http://schemas.microsoft.com/office/drawing/2014/main" id="{EC003B6C-3537-477E-A9A3-CC043E24E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74" name="Csoportba foglalás 73">
            <a:extLst>
              <a:ext uri="{FF2B5EF4-FFF2-40B4-BE49-F238E27FC236}">
                <a16:creationId xmlns:a16="http://schemas.microsoft.com/office/drawing/2014/main" id="{D410B56F-85BD-4EB4-A546-B682249A1AEE}"/>
              </a:ext>
            </a:extLst>
          </p:cNvPr>
          <p:cNvGrpSpPr/>
          <p:nvPr/>
        </p:nvGrpSpPr>
        <p:grpSpPr>
          <a:xfrm>
            <a:off x="5211411" y="8133780"/>
            <a:ext cx="1752243" cy="1754659"/>
            <a:chOff x="10255408" y="1372511"/>
            <a:chExt cx="1778026" cy="1768921"/>
          </a:xfrm>
        </p:grpSpPr>
        <p:sp>
          <p:nvSpPr>
            <p:cNvPr id="75" name="Ellipszis 74">
              <a:extLst>
                <a:ext uri="{FF2B5EF4-FFF2-40B4-BE49-F238E27FC236}">
                  <a16:creationId xmlns:a16="http://schemas.microsoft.com/office/drawing/2014/main" id="{15E4CADB-66C7-4C2F-A2B2-9D491E1A4E58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6" name="Kép 75">
              <a:extLst>
                <a:ext uri="{FF2B5EF4-FFF2-40B4-BE49-F238E27FC236}">
                  <a16:creationId xmlns:a16="http://schemas.microsoft.com/office/drawing/2014/main" id="{F697A2C8-F95B-452F-B5FD-59B833F49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77" name="Csoportba foglalás 76">
            <a:extLst>
              <a:ext uri="{FF2B5EF4-FFF2-40B4-BE49-F238E27FC236}">
                <a16:creationId xmlns:a16="http://schemas.microsoft.com/office/drawing/2014/main" id="{CFC2F885-DAF0-4E3D-9C61-57294E463AD9}"/>
              </a:ext>
            </a:extLst>
          </p:cNvPr>
          <p:cNvGrpSpPr/>
          <p:nvPr/>
        </p:nvGrpSpPr>
        <p:grpSpPr>
          <a:xfrm>
            <a:off x="7701737" y="10251962"/>
            <a:ext cx="1778026" cy="1754659"/>
            <a:chOff x="2695645" y="3429000"/>
            <a:chExt cx="1778026" cy="1754659"/>
          </a:xfrm>
        </p:grpSpPr>
        <p:sp>
          <p:nvSpPr>
            <p:cNvPr id="78" name="Ellipszis 77">
              <a:extLst>
                <a:ext uri="{FF2B5EF4-FFF2-40B4-BE49-F238E27FC236}">
                  <a16:creationId xmlns:a16="http://schemas.microsoft.com/office/drawing/2014/main" id="{50A349D4-93FB-4E72-9791-AE44E59A6CD0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9" name="Picture 6" descr="A wind turbine symbol. 4/4. kép">
              <a:extLst>
                <a:ext uri="{FF2B5EF4-FFF2-40B4-BE49-F238E27FC236}">
                  <a16:creationId xmlns:a16="http://schemas.microsoft.com/office/drawing/2014/main" id="{60A2A468-9336-4F42-9142-D7D9B02DC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7212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Smart Materials: what they are, examples and applications ...">
            <a:extLst>
              <a:ext uri="{FF2B5EF4-FFF2-40B4-BE49-F238E27FC236}">
                <a16:creationId xmlns:a16="http://schemas.microsoft.com/office/drawing/2014/main" id="{BC25B1A0-D4D4-4021-A530-1572D6559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26229"/>
          <a:stretch/>
        </p:blipFill>
        <p:spPr bwMode="auto">
          <a:xfrm>
            <a:off x="-46900" y="-4041"/>
            <a:ext cx="7328947" cy="68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Kép 58">
            <a:extLst>
              <a:ext uri="{FF2B5EF4-FFF2-40B4-BE49-F238E27FC236}">
                <a16:creationId xmlns:a16="http://schemas.microsoft.com/office/drawing/2014/main" id="{909AAE01-A28F-48CE-AEC5-D271F1911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06" y="-1"/>
            <a:ext cx="7291353" cy="6858001"/>
          </a:xfrm>
          <a:prstGeom prst="rect">
            <a:avLst/>
          </a:prstGeom>
        </p:spPr>
      </p:pic>
      <p:sp>
        <p:nvSpPr>
          <p:cNvPr id="33" name="Téglalap 32">
            <a:extLst>
              <a:ext uri="{FF2B5EF4-FFF2-40B4-BE49-F238E27FC236}">
                <a16:creationId xmlns:a16="http://schemas.microsoft.com/office/drawing/2014/main" id="{18AD235A-9DA9-48FB-8CFB-9DD884271711}"/>
              </a:ext>
            </a:extLst>
          </p:cNvPr>
          <p:cNvSpPr/>
          <p:nvPr/>
        </p:nvSpPr>
        <p:spPr>
          <a:xfrm>
            <a:off x="0" y="0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2F872A18-580E-4A0F-B6AF-D46410F7EE89}"/>
              </a:ext>
            </a:extLst>
          </p:cNvPr>
          <p:cNvGrpSpPr/>
          <p:nvPr/>
        </p:nvGrpSpPr>
        <p:grpSpPr>
          <a:xfrm>
            <a:off x="315374" y="1297459"/>
            <a:ext cx="1778026" cy="1754659"/>
            <a:chOff x="315374" y="1297459"/>
            <a:chExt cx="1778026" cy="1754659"/>
          </a:xfrm>
        </p:grpSpPr>
        <p:sp>
          <p:nvSpPr>
            <p:cNvPr id="36" name="Ellipszis 35">
              <a:extLst>
                <a:ext uri="{FF2B5EF4-FFF2-40B4-BE49-F238E27FC236}">
                  <a16:creationId xmlns:a16="http://schemas.microsoft.com/office/drawing/2014/main" id="{27C0F1BA-2C6A-4F24-8120-2A6E0064DB1B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7" name="Picture 2" descr="A sun symbol. 3/4. kép">
              <a:extLst>
                <a:ext uri="{FF2B5EF4-FFF2-40B4-BE49-F238E27FC236}">
                  <a16:creationId xmlns:a16="http://schemas.microsoft.com/office/drawing/2014/main" id="{8C9AC95F-78C8-4BBA-AFF5-BAA4A33A5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Téglalap 38">
            <a:extLst>
              <a:ext uri="{FF2B5EF4-FFF2-40B4-BE49-F238E27FC236}">
                <a16:creationId xmlns:a16="http://schemas.microsoft.com/office/drawing/2014/main" id="{5C9AB487-A231-493C-9E17-E6B5495FA5AD}"/>
              </a:ext>
            </a:extLst>
          </p:cNvPr>
          <p:cNvSpPr/>
          <p:nvPr/>
        </p:nvSpPr>
        <p:spPr>
          <a:xfrm>
            <a:off x="2430896" y="0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66CAF5FB-A0A0-4618-AC63-37F3072BE890}"/>
              </a:ext>
            </a:extLst>
          </p:cNvPr>
          <p:cNvSpPr/>
          <p:nvPr/>
        </p:nvSpPr>
        <p:spPr>
          <a:xfrm>
            <a:off x="4869654" y="7795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4EDA8B4F-6EB7-4A15-A660-876B11C5A279}"/>
              </a:ext>
            </a:extLst>
          </p:cNvPr>
          <p:cNvGrpSpPr/>
          <p:nvPr/>
        </p:nvGrpSpPr>
        <p:grpSpPr>
          <a:xfrm>
            <a:off x="2754330" y="3456330"/>
            <a:ext cx="1778026" cy="1754659"/>
            <a:chOff x="5219944" y="1297459"/>
            <a:chExt cx="1778026" cy="1754659"/>
          </a:xfrm>
        </p:grpSpPr>
        <p:sp>
          <p:nvSpPr>
            <p:cNvPr id="42" name="Ellipszis 41">
              <a:extLst>
                <a:ext uri="{FF2B5EF4-FFF2-40B4-BE49-F238E27FC236}">
                  <a16:creationId xmlns:a16="http://schemas.microsoft.com/office/drawing/2014/main" id="{593BA0FF-682F-4520-A6DE-EDD348B86B36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3" name="Kép 42">
              <a:extLst>
                <a:ext uri="{FF2B5EF4-FFF2-40B4-BE49-F238E27FC236}">
                  <a16:creationId xmlns:a16="http://schemas.microsoft.com/office/drawing/2014/main" id="{2AA05E0D-6898-4F14-9D3E-4DD10CC8C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44" name="Téglalap 43">
            <a:extLst>
              <a:ext uri="{FF2B5EF4-FFF2-40B4-BE49-F238E27FC236}">
                <a16:creationId xmlns:a16="http://schemas.microsoft.com/office/drawing/2014/main" id="{684CE8B6-6BA2-43FB-8D83-B619702053EA}"/>
              </a:ext>
            </a:extLst>
          </p:cNvPr>
          <p:cNvSpPr/>
          <p:nvPr/>
        </p:nvSpPr>
        <p:spPr>
          <a:xfrm>
            <a:off x="7316915" y="-29768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Téglalap 44">
            <a:extLst>
              <a:ext uri="{FF2B5EF4-FFF2-40B4-BE49-F238E27FC236}">
                <a16:creationId xmlns:a16="http://schemas.microsoft.com/office/drawing/2014/main" id="{4B4C8715-F3AD-44C3-925E-235AADED3B15}"/>
              </a:ext>
            </a:extLst>
          </p:cNvPr>
          <p:cNvSpPr/>
          <p:nvPr/>
        </p:nvSpPr>
        <p:spPr>
          <a:xfrm>
            <a:off x="9754802" y="-23789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6" name="Csoportba foglalás 45">
            <a:extLst>
              <a:ext uri="{FF2B5EF4-FFF2-40B4-BE49-F238E27FC236}">
                <a16:creationId xmlns:a16="http://schemas.microsoft.com/office/drawing/2014/main" id="{682E5489-FD86-4815-B785-F3905EFFB214}"/>
              </a:ext>
            </a:extLst>
          </p:cNvPr>
          <p:cNvGrpSpPr/>
          <p:nvPr/>
        </p:nvGrpSpPr>
        <p:grpSpPr>
          <a:xfrm>
            <a:off x="10060893" y="1303838"/>
            <a:ext cx="3745141" cy="1754659"/>
            <a:chOff x="7775361" y="3433458"/>
            <a:chExt cx="3745141" cy="1754659"/>
          </a:xfrm>
        </p:grpSpPr>
        <p:sp>
          <p:nvSpPr>
            <p:cNvPr id="47" name="Ellipszis 46">
              <a:extLst>
                <a:ext uri="{FF2B5EF4-FFF2-40B4-BE49-F238E27FC236}">
                  <a16:creationId xmlns:a16="http://schemas.microsoft.com/office/drawing/2014/main" id="{A8BBDF9A-8507-4886-A479-9C0F7A745A2B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8" name="Kép 47">
              <a:extLst>
                <a:ext uri="{FF2B5EF4-FFF2-40B4-BE49-F238E27FC236}">
                  <a16:creationId xmlns:a16="http://schemas.microsoft.com/office/drawing/2014/main" id="{C22708B8-638C-49E1-BBEB-27DFA983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49" name="Csoportba foglalás 48">
            <a:extLst>
              <a:ext uri="{FF2B5EF4-FFF2-40B4-BE49-F238E27FC236}">
                <a16:creationId xmlns:a16="http://schemas.microsoft.com/office/drawing/2014/main" id="{D553DB4D-9798-41E5-9C63-ADC59A13AB4E}"/>
              </a:ext>
            </a:extLst>
          </p:cNvPr>
          <p:cNvGrpSpPr/>
          <p:nvPr/>
        </p:nvGrpSpPr>
        <p:grpSpPr>
          <a:xfrm>
            <a:off x="5210574" y="1275780"/>
            <a:ext cx="1752243" cy="1754659"/>
            <a:chOff x="10255408" y="1372511"/>
            <a:chExt cx="1778026" cy="1768921"/>
          </a:xfrm>
        </p:grpSpPr>
        <p:sp>
          <p:nvSpPr>
            <p:cNvPr id="50" name="Ellipszis 49">
              <a:extLst>
                <a:ext uri="{FF2B5EF4-FFF2-40B4-BE49-F238E27FC236}">
                  <a16:creationId xmlns:a16="http://schemas.microsoft.com/office/drawing/2014/main" id="{2CD8F36D-DAD3-46AC-8E6B-CB0D31A98E7E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1" name="Kép 50">
              <a:extLst>
                <a:ext uri="{FF2B5EF4-FFF2-40B4-BE49-F238E27FC236}">
                  <a16:creationId xmlns:a16="http://schemas.microsoft.com/office/drawing/2014/main" id="{76A5C36C-374C-417A-A442-7BE2122D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52" name="Csoportba foglalás 51">
            <a:extLst>
              <a:ext uri="{FF2B5EF4-FFF2-40B4-BE49-F238E27FC236}">
                <a16:creationId xmlns:a16="http://schemas.microsoft.com/office/drawing/2014/main" id="{455A55CC-6E40-4B40-9F42-728BE8170344}"/>
              </a:ext>
            </a:extLst>
          </p:cNvPr>
          <p:cNvGrpSpPr/>
          <p:nvPr/>
        </p:nvGrpSpPr>
        <p:grpSpPr>
          <a:xfrm>
            <a:off x="7700900" y="3393962"/>
            <a:ext cx="1778026" cy="1754659"/>
            <a:chOff x="2695645" y="3429000"/>
            <a:chExt cx="1778026" cy="1754659"/>
          </a:xfrm>
        </p:grpSpPr>
        <p:sp>
          <p:nvSpPr>
            <p:cNvPr id="53" name="Ellipszis 52">
              <a:extLst>
                <a:ext uri="{FF2B5EF4-FFF2-40B4-BE49-F238E27FC236}">
                  <a16:creationId xmlns:a16="http://schemas.microsoft.com/office/drawing/2014/main" id="{FE08B23C-94D1-4756-88FB-D6430CA11AF1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4" name="Picture 6" descr="A wind turbine symbol. 4/4. kép">
              <a:extLst>
                <a:ext uri="{FF2B5EF4-FFF2-40B4-BE49-F238E27FC236}">
                  <a16:creationId xmlns:a16="http://schemas.microsoft.com/office/drawing/2014/main" id="{3E6FA15E-B821-4862-8913-E8C8BBAEA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Kép 54">
            <a:extLst>
              <a:ext uri="{FF2B5EF4-FFF2-40B4-BE49-F238E27FC236}">
                <a16:creationId xmlns:a16="http://schemas.microsoft.com/office/drawing/2014/main" id="{710D0C75-730A-4B06-AC2D-310813217F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8" y="-6352253"/>
            <a:ext cx="7710055" cy="5899868"/>
          </a:xfrm>
          <a:prstGeom prst="rect">
            <a:avLst/>
          </a:prstGeom>
        </p:spPr>
      </p:pic>
      <p:sp>
        <p:nvSpPr>
          <p:cNvPr id="56" name="Szövegdoboz 55">
            <a:extLst>
              <a:ext uri="{FF2B5EF4-FFF2-40B4-BE49-F238E27FC236}">
                <a16:creationId xmlns:a16="http://schemas.microsoft.com/office/drawing/2014/main" id="{C1D92943-5AB9-4127-83D3-3C6045FE0A85}"/>
              </a:ext>
            </a:extLst>
          </p:cNvPr>
          <p:cNvSpPr txBox="1"/>
          <p:nvPr/>
        </p:nvSpPr>
        <p:spPr>
          <a:xfrm>
            <a:off x="12739494" y="2302538"/>
            <a:ext cx="62567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  <a:sym typeface="Varela Round"/>
              </a:rPr>
              <a:t>Intelligens anyagok</a:t>
            </a:r>
            <a:endParaRPr lang="hu-HU" sz="5400" b="1" kern="0" dirty="0">
              <a:ln/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DF3F7AAD-F167-4B67-A69A-2410D8126315}"/>
              </a:ext>
            </a:extLst>
          </p:cNvPr>
          <p:cNvSpPr txBox="1"/>
          <p:nvPr/>
        </p:nvSpPr>
        <p:spPr>
          <a:xfrm>
            <a:off x="12498093" y="4517293"/>
            <a:ext cx="11899556" cy="1762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század forrongó témája 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Szilárd és a folyadék határán lévő új kémiai anyag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Szilárd polimerváz - stabilitás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Külső inger hatására szabályozott reakció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Hőmérséklet pH, UV, mágneses mező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Gyógyszerek, szenzorok, ÉPÍTÉSZET</a:t>
            </a:r>
          </a:p>
        </p:txBody>
      </p:sp>
    </p:spTree>
    <p:extLst>
      <p:ext uri="{BB962C8B-B14F-4D97-AF65-F5344CB8AC3E}">
        <p14:creationId xmlns:p14="http://schemas.microsoft.com/office/powerpoint/2010/main" val="1496772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mart Materials: what they are, examples and applications ...">
            <a:extLst>
              <a:ext uri="{FF2B5EF4-FFF2-40B4-BE49-F238E27FC236}">
                <a16:creationId xmlns:a16="http://schemas.microsoft.com/office/drawing/2014/main" id="{A01A5495-6F99-48A3-B02D-E6817FABA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 r="26228"/>
          <a:stretch/>
        </p:blipFill>
        <p:spPr bwMode="auto">
          <a:xfrm>
            <a:off x="0" y="-3609"/>
            <a:ext cx="7073918" cy="68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églalap 44">
            <a:extLst>
              <a:ext uri="{FF2B5EF4-FFF2-40B4-BE49-F238E27FC236}">
                <a16:creationId xmlns:a16="http://schemas.microsoft.com/office/drawing/2014/main" id="{4B4C8715-F3AD-44C3-925E-235AADED3B15}"/>
              </a:ext>
            </a:extLst>
          </p:cNvPr>
          <p:cNvSpPr/>
          <p:nvPr/>
        </p:nvSpPr>
        <p:spPr>
          <a:xfrm>
            <a:off x="7292991" y="55304"/>
            <a:ext cx="4899009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2575CA24-2A87-4047-93CD-771CE1C64721}"/>
              </a:ext>
            </a:extLst>
          </p:cNvPr>
          <p:cNvSpPr txBox="1"/>
          <p:nvPr/>
        </p:nvSpPr>
        <p:spPr>
          <a:xfrm>
            <a:off x="7731136" y="2278331"/>
            <a:ext cx="62567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  <a:sym typeface="Varela Round"/>
              </a:rPr>
              <a:t>Intelligens anyagok</a:t>
            </a:r>
            <a:endParaRPr lang="hu-HU" sz="5400" b="1" kern="0" dirty="0">
              <a:ln/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grpSp>
        <p:nvGrpSpPr>
          <p:cNvPr id="56" name="Csoportba foglalás 55">
            <a:extLst>
              <a:ext uri="{FF2B5EF4-FFF2-40B4-BE49-F238E27FC236}">
                <a16:creationId xmlns:a16="http://schemas.microsoft.com/office/drawing/2014/main" id="{870FAE84-D27C-4B1A-B052-67195441D3B8}"/>
              </a:ext>
            </a:extLst>
          </p:cNvPr>
          <p:cNvGrpSpPr/>
          <p:nvPr/>
        </p:nvGrpSpPr>
        <p:grpSpPr>
          <a:xfrm>
            <a:off x="8413890" y="-535014"/>
            <a:ext cx="5573959" cy="2718986"/>
            <a:chOff x="7775361" y="3433458"/>
            <a:chExt cx="3745141" cy="1754659"/>
          </a:xfrm>
        </p:grpSpPr>
        <p:sp>
          <p:nvSpPr>
            <p:cNvPr id="57" name="Ellipszis 56">
              <a:extLst>
                <a:ext uri="{FF2B5EF4-FFF2-40B4-BE49-F238E27FC236}">
                  <a16:creationId xmlns:a16="http://schemas.microsoft.com/office/drawing/2014/main" id="{377EB053-598D-4D8D-B2A6-63DA8062F9A5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8" name="Kép 57">
              <a:extLst>
                <a:ext uri="{FF2B5EF4-FFF2-40B4-BE49-F238E27FC236}">
                  <a16:creationId xmlns:a16="http://schemas.microsoft.com/office/drawing/2014/main" id="{689C1D27-9ED6-4AE4-BEEE-9609444BF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sp>
        <p:nvSpPr>
          <p:cNvPr id="60" name="Szövegdoboz 59">
            <a:extLst>
              <a:ext uri="{FF2B5EF4-FFF2-40B4-BE49-F238E27FC236}">
                <a16:creationId xmlns:a16="http://schemas.microsoft.com/office/drawing/2014/main" id="{A62525BF-55D0-46D6-9CF0-1DB8E8C44B7F}"/>
              </a:ext>
            </a:extLst>
          </p:cNvPr>
          <p:cNvSpPr txBox="1"/>
          <p:nvPr/>
        </p:nvSpPr>
        <p:spPr>
          <a:xfrm>
            <a:off x="7489735" y="4493086"/>
            <a:ext cx="11899556" cy="1762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21. század forrongó témája 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Szilárd és a folyadék határán lévő új kémiai anyag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Szilárd polimerváz - stabilitás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Külső inger hatására szabályozott reakció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Hőmérséklet, pH, UV, mágneses mező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Gyógyszerek, szenzorok, ÉPÍTÉSZET</a:t>
            </a:r>
          </a:p>
        </p:txBody>
      </p:sp>
      <p:pic>
        <p:nvPicPr>
          <p:cNvPr id="61" name="Kép 60">
            <a:extLst>
              <a:ext uri="{FF2B5EF4-FFF2-40B4-BE49-F238E27FC236}">
                <a16:creationId xmlns:a16="http://schemas.microsoft.com/office/drawing/2014/main" id="{772E4CE3-12CF-460D-8D73-038D6A812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550" y="-5117692"/>
            <a:ext cx="9604942" cy="4649121"/>
          </a:xfrm>
          <a:prstGeom prst="rect">
            <a:avLst/>
          </a:prstGeom>
        </p:spPr>
      </p:pic>
      <p:pic>
        <p:nvPicPr>
          <p:cNvPr id="62" name="Kép 61">
            <a:extLst>
              <a:ext uri="{FF2B5EF4-FFF2-40B4-BE49-F238E27FC236}">
                <a16:creationId xmlns:a16="http://schemas.microsoft.com/office/drawing/2014/main" id="{41BF4328-A468-4A31-A869-BE3FE8B7F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306" y="-1"/>
            <a:ext cx="7291353" cy="6858001"/>
          </a:xfrm>
          <a:prstGeom prst="rect">
            <a:avLst/>
          </a:prstGeom>
        </p:spPr>
      </p:pic>
      <p:sp>
        <p:nvSpPr>
          <p:cNvPr id="33" name="Téglalap 32">
            <a:extLst>
              <a:ext uri="{FF2B5EF4-FFF2-40B4-BE49-F238E27FC236}">
                <a16:creationId xmlns:a16="http://schemas.microsoft.com/office/drawing/2014/main" id="{18AD235A-9DA9-48FB-8CFB-9DD884271711}"/>
              </a:ext>
            </a:extLst>
          </p:cNvPr>
          <p:cNvSpPr/>
          <p:nvPr/>
        </p:nvSpPr>
        <p:spPr>
          <a:xfrm>
            <a:off x="-9814005" y="23789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2F872A18-580E-4A0F-B6AF-D46410F7EE89}"/>
              </a:ext>
            </a:extLst>
          </p:cNvPr>
          <p:cNvGrpSpPr/>
          <p:nvPr/>
        </p:nvGrpSpPr>
        <p:grpSpPr>
          <a:xfrm>
            <a:off x="-9498631" y="1321248"/>
            <a:ext cx="1778026" cy="1754659"/>
            <a:chOff x="315374" y="1297459"/>
            <a:chExt cx="1778026" cy="1754659"/>
          </a:xfrm>
        </p:grpSpPr>
        <p:sp>
          <p:nvSpPr>
            <p:cNvPr id="36" name="Ellipszis 35">
              <a:extLst>
                <a:ext uri="{FF2B5EF4-FFF2-40B4-BE49-F238E27FC236}">
                  <a16:creationId xmlns:a16="http://schemas.microsoft.com/office/drawing/2014/main" id="{27C0F1BA-2C6A-4F24-8120-2A6E0064DB1B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7" name="Picture 2" descr="A sun symbol. 3/4. kép">
              <a:extLst>
                <a:ext uri="{FF2B5EF4-FFF2-40B4-BE49-F238E27FC236}">
                  <a16:creationId xmlns:a16="http://schemas.microsoft.com/office/drawing/2014/main" id="{8C9AC95F-78C8-4BBA-AFF5-BAA4A33A5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Téglalap 38">
            <a:extLst>
              <a:ext uri="{FF2B5EF4-FFF2-40B4-BE49-F238E27FC236}">
                <a16:creationId xmlns:a16="http://schemas.microsoft.com/office/drawing/2014/main" id="{5C9AB487-A231-493C-9E17-E6B5495FA5AD}"/>
              </a:ext>
            </a:extLst>
          </p:cNvPr>
          <p:cNvSpPr/>
          <p:nvPr/>
        </p:nvSpPr>
        <p:spPr>
          <a:xfrm>
            <a:off x="-7383109" y="23789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66CAF5FB-A0A0-4618-AC63-37F3072BE890}"/>
              </a:ext>
            </a:extLst>
          </p:cNvPr>
          <p:cNvSpPr/>
          <p:nvPr/>
        </p:nvSpPr>
        <p:spPr>
          <a:xfrm>
            <a:off x="-4945909" y="23789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4EDA8B4F-6EB7-4A15-A660-876B11C5A279}"/>
              </a:ext>
            </a:extLst>
          </p:cNvPr>
          <p:cNvGrpSpPr/>
          <p:nvPr/>
        </p:nvGrpSpPr>
        <p:grpSpPr>
          <a:xfrm>
            <a:off x="-7059675" y="3480119"/>
            <a:ext cx="1778026" cy="1754659"/>
            <a:chOff x="5219944" y="1297459"/>
            <a:chExt cx="1778026" cy="1754659"/>
          </a:xfrm>
        </p:grpSpPr>
        <p:sp>
          <p:nvSpPr>
            <p:cNvPr id="42" name="Ellipszis 41">
              <a:extLst>
                <a:ext uri="{FF2B5EF4-FFF2-40B4-BE49-F238E27FC236}">
                  <a16:creationId xmlns:a16="http://schemas.microsoft.com/office/drawing/2014/main" id="{593BA0FF-682F-4520-A6DE-EDD348B86B36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3" name="Kép 42">
              <a:extLst>
                <a:ext uri="{FF2B5EF4-FFF2-40B4-BE49-F238E27FC236}">
                  <a16:creationId xmlns:a16="http://schemas.microsoft.com/office/drawing/2014/main" id="{2AA05E0D-6898-4F14-9D3E-4DD10CC8C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44" name="Téglalap 43">
            <a:extLst>
              <a:ext uri="{FF2B5EF4-FFF2-40B4-BE49-F238E27FC236}">
                <a16:creationId xmlns:a16="http://schemas.microsoft.com/office/drawing/2014/main" id="{684CE8B6-6BA2-43FB-8D83-B619702053EA}"/>
              </a:ext>
            </a:extLst>
          </p:cNvPr>
          <p:cNvSpPr/>
          <p:nvPr/>
        </p:nvSpPr>
        <p:spPr>
          <a:xfrm>
            <a:off x="-2496403" y="0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9" name="Csoportba foglalás 48">
            <a:extLst>
              <a:ext uri="{FF2B5EF4-FFF2-40B4-BE49-F238E27FC236}">
                <a16:creationId xmlns:a16="http://schemas.microsoft.com/office/drawing/2014/main" id="{D553DB4D-9798-41E5-9C63-ADC59A13AB4E}"/>
              </a:ext>
            </a:extLst>
          </p:cNvPr>
          <p:cNvGrpSpPr/>
          <p:nvPr/>
        </p:nvGrpSpPr>
        <p:grpSpPr>
          <a:xfrm>
            <a:off x="-4603431" y="1299569"/>
            <a:ext cx="1752243" cy="1754659"/>
            <a:chOff x="10255408" y="1372511"/>
            <a:chExt cx="1778026" cy="1768921"/>
          </a:xfrm>
        </p:grpSpPr>
        <p:sp>
          <p:nvSpPr>
            <p:cNvPr id="50" name="Ellipszis 49">
              <a:extLst>
                <a:ext uri="{FF2B5EF4-FFF2-40B4-BE49-F238E27FC236}">
                  <a16:creationId xmlns:a16="http://schemas.microsoft.com/office/drawing/2014/main" id="{2CD8F36D-DAD3-46AC-8E6B-CB0D31A98E7E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1" name="Kép 50">
              <a:extLst>
                <a:ext uri="{FF2B5EF4-FFF2-40B4-BE49-F238E27FC236}">
                  <a16:creationId xmlns:a16="http://schemas.microsoft.com/office/drawing/2014/main" id="{76A5C36C-374C-417A-A442-7BE2122D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52" name="Csoportba foglalás 51">
            <a:extLst>
              <a:ext uri="{FF2B5EF4-FFF2-40B4-BE49-F238E27FC236}">
                <a16:creationId xmlns:a16="http://schemas.microsoft.com/office/drawing/2014/main" id="{455A55CC-6E40-4B40-9F42-728BE8170344}"/>
              </a:ext>
            </a:extLst>
          </p:cNvPr>
          <p:cNvGrpSpPr/>
          <p:nvPr/>
        </p:nvGrpSpPr>
        <p:grpSpPr>
          <a:xfrm>
            <a:off x="-2113105" y="3417751"/>
            <a:ext cx="1778026" cy="1754659"/>
            <a:chOff x="2695645" y="3429000"/>
            <a:chExt cx="1778026" cy="1754659"/>
          </a:xfrm>
        </p:grpSpPr>
        <p:sp>
          <p:nvSpPr>
            <p:cNvPr id="53" name="Ellipszis 52">
              <a:extLst>
                <a:ext uri="{FF2B5EF4-FFF2-40B4-BE49-F238E27FC236}">
                  <a16:creationId xmlns:a16="http://schemas.microsoft.com/office/drawing/2014/main" id="{FE08B23C-94D1-4756-88FB-D6430CA11AF1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4" name="Picture 6" descr="A wind turbine symbol. 4/4. kép">
              <a:extLst>
                <a:ext uri="{FF2B5EF4-FFF2-40B4-BE49-F238E27FC236}">
                  <a16:creationId xmlns:a16="http://schemas.microsoft.com/office/drawing/2014/main" id="{3E6FA15E-B821-4862-8913-E8C8BBAEA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6780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50F5E35-B2D9-4081-BC0F-7F52EC5DD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29" y="1104439"/>
            <a:ext cx="9604942" cy="4649121"/>
          </a:xfrm>
          <a:prstGeom prst="rect">
            <a:avLst/>
          </a:prstGeom>
        </p:spPr>
      </p:pic>
      <p:pic>
        <p:nvPicPr>
          <p:cNvPr id="29" name="Picture 2" descr="Smart Materials: what they are, examples and applications ...">
            <a:extLst>
              <a:ext uri="{FF2B5EF4-FFF2-40B4-BE49-F238E27FC236}">
                <a16:creationId xmlns:a16="http://schemas.microsoft.com/office/drawing/2014/main" id="{0E05C7D8-0D63-4D36-B8B3-2016E28CB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 r="26228"/>
          <a:stretch/>
        </p:blipFill>
        <p:spPr bwMode="auto">
          <a:xfrm>
            <a:off x="9306" y="7389405"/>
            <a:ext cx="7073918" cy="68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églalap 29">
            <a:extLst>
              <a:ext uri="{FF2B5EF4-FFF2-40B4-BE49-F238E27FC236}">
                <a16:creationId xmlns:a16="http://schemas.microsoft.com/office/drawing/2014/main" id="{3A725981-0451-4307-99EA-B1C58C58DE6C}"/>
              </a:ext>
            </a:extLst>
          </p:cNvPr>
          <p:cNvSpPr/>
          <p:nvPr/>
        </p:nvSpPr>
        <p:spPr>
          <a:xfrm>
            <a:off x="7302297" y="7448318"/>
            <a:ext cx="4899009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F0FC410B-7AAE-48ED-9780-EBC236732E3D}"/>
              </a:ext>
            </a:extLst>
          </p:cNvPr>
          <p:cNvSpPr txBox="1"/>
          <p:nvPr/>
        </p:nvSpPr>
        <p:spPr>
          <a:xfrm>
            <a:off x="7740442" y="9671345"/>
            <a:ext cx="62567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  <a:sym typeface="Varela Round"/>
              </a:rPr>
              <a:t>Intelligens anyagok</a:t>
            </a:r>
            <a:endParaRPr lang="hu-HU" sz="5400" b="1" kern="0" dirty="0">
              <a:ln/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20AED3ED-0EFD-4997-9285-4BD78B202419}"/>
              </a:ext>
            </a:extLst>
          </p:cNvPr>
          <p:cNvGrpSpPr/>
          <p:nvPr/>
        </p:nvGrpSpPr>
        <p:grpSpPr>
          <a:xfrm>
            <a:off x="8423196" y="6858000"/>
            <a:ext cx="5573959" cy="2718986"/>
            <a:chOff x="7775361" y="3433458"/>
            <a:chExt cx="3745141" cy="1754659"/>
          </a:xfrm>
        </p:grpSpPr>
        <p:sp>
          <p:nvSpPr>
            <p:cNvPr id="33" name="Ellipszis 32">
              <a:extLst>
                <a:ext uri="{FF2B5EF4-FFF2-40B4-BE49-F238E27FC236}">
                  <a16:creationId xmlns:a16="http://schemas.microsoft.com/office/drawing/2014/main" id="{68FBDEDC-FAAB-4CAF-B9D5-03EE37C5DE57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4" name="Kép 33">
              <a:extLst>
                <a:ext uri="{FF2B5EF4-FFF2-40B4-BE49-F238E27FC236}">
                  <a16:creationId xmlns:a16="http://schemas.microsoft.com/office/drawing/2014/main" id="{608BC25C-9694-4DD4-B83C-F925EB318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pic>
        <p:nvPicPr>
          <p:cNvPr id="35" name="Kép 34">
            <a:extLst>
              <a:ext uri="{FF2B5EF4-FFF2-40B4-BE49-F238E27FC236}">
                <a16:creationId xmlns:a16="http://schemas.microsoft.com/office/drawing/2014/main" id="{84D5D160-9C79-480C-A9E0-B7A5C1736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93013"/>
            <a:ext cx="7291353" cy="6858001"/>
          </a:xfrm>
          <a:prstGeom prst="rect">
            <a:avLst/>
          </a:prstGeom>
        </p:spPr>
      </p:pic>
      <p:sp>
        <p:nvSpPr>
          <p:cNvPr id="36" name="Szövegdoboz 35">
            <a:extLst>
              <a:ext uri="{FF2B5EF4-FFF2-40B4-BE49-F238E27FC236}">
                <a16:creationId xmlns:a16="http://schemas.microsoft.com/office/drawing/2014/main" id="{4116CC38-6B81-4D6A-9266-99A66D324066}"/>
              </a:ext>
            </a:extLst>
          </p:cNvPr>
          <p:cNvSpPr txBox="1"/>
          <p:nvPr/>
        </p:nvSpPr>
        <p:spPr>
          <a:xfrm>
            <a:off x="7510426" y="11886100"/>
            <a:ext cx="11899556" cy="1762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század forrongó témája 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Szilárd és a folyadék határán lévő új kémiai anyag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Szilárd polimerváz - stabilitás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Külső inger hatására szabályozott reakció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Hőmérséklet pH, UV, mágneses mező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Gyógyszerek, szenzorok, ÉPÍTÉSZET</a:t>
            </a:r>
          </a:p>
        </p:txBody>
      </p:sp>
      <p:pic>
        <p:nvPicPr>
          <p:cNvPr id="37" name="Kép 36">
            <a:extLst>
              <a:ext uri="{FF2B5EF4-FFF2-40B4-BE49-F238E27FC236}">
                <a16:creationId xmlns:a16="http://schemas.microsoft.com/office/drawing/2014/main" id="{1967CB98-314F-4282-87E5-1D1ADAA2F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8173" y="-4129602"/>
            <a:ext cx="4927827" cy="3594588"/>
          </a:xfrm>
          <a:prstGeom prst="rect">
            <a:avLst/>
          </a:prstGeom>
        </p:spPr>
      </p:pic>
      <p:pic>
        <p:nvPicPr>
          <p:cNvPr id="61" name="Kép 60">
            <a:extLst>
              <a:ext uri="{FF2B5EF4-FFF2-40B4-BE49-F238E27FC236}">
                <a16:creationId xmlns:a16="http://schemas.microsoft.com/office/drawing/2014/main" id="{67B9284C-D94F-4D9F-BC88-7BF3D3284F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714" t="29842" r="5714" b="21269"/>
          <a:stretch/>
        </p:blipFill>
        <p:spPr>
          <a:xfrm>
            <a:off x="6770913" y="-4113969"/>
            <a:ext cx="4252914" cy="357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5E81BBC5-A8F5-40C7-A637-45E34E9FA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73" y="1631706"/>
            <a:ext cx="4927827" cy="359458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08EF6C9-9DDB-425D-9917-A9FDEE4C1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14" t="29842" r="5714" b="21269"/>
          <a:stretch/>
        </p:blipFill>
        <p:spPr>
          <a:xfrm>
            <a:off x="6770913" y="1647339"/>
            <a:ext cx="4252914" cy="357895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5575995-33F8-4513-93BB-CE1882FC2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173" y="7135125"/>
            <a:ext cx="9604942" cy="4649121"/>
          </a:xfrm>
          <a:prstGeom prst="rect">
            <a:avLst/>
          </a:prstGeom>
        </p:spPr>
      </p:pic>
      <p:pic>
        <p:nvPicPr>
          <p:cNvPr id="11" name="Picture 2" descr="Nincs elérhető leírás.">
            <a:extLst>
              <a:ext uri="{FF2B5EF4-FFF2-40B4-BE49-F238E27FC236}">
                <a16:creationId xmlns:a16="http://schemas.microsoft.com/office/drawing/2014/main" id="{EED0FF48-AB29-4385-B3BF-2E9FA3FE7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424" y="7205901"/>
            <a:ext cx="3606066" cy="240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Nincs elérhető leírás.">
            <a:extLst>
              <a:ext uri="{FF2B5EF4-FFF2-40B4-BE49-F238E27FC236}">
                <a16:creationId xmlns:a16="http://schemas.microsoft.com/office/drawing/2014/main" id="{CF9822FA-A8B0-4166-8919-FD1373DE7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573" y="10447520"/>
            <a:ext cx="3606066" cy="267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F81F522F-D8CF-40BF-804D-BD9C3E492C62}"/>
              </a:ext>
            </a:extLst>
          </p:cNvPr>
          <p:cNvSpPr txBox="1"/>
          <p:nvPr/>
        </p:nvSpPr>
        <p:spPr>
          <a:xfrm>
            <a:off x="-5187278" y="2781549"/>
            <a:ext cx="478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Okosterem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566C5D0-BEC0-472A-9098-2E46B9C3AF3C}"/>
              </a:ext>
            </a:extLst>
          </p:cNvPr>
          <p:cNvSpPr txBox="1"/>
          <p:nvPr/>
        </p:nvSpPr>
        <p:spPr>
          <a:xfrm>
            <a:off x="-4715792" y="3889568"/>
            <a:ext cx="6092686" cy="378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Okostermek forradalmasítása</a:t>
            </a: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09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0DBBDC8-2247-4629-8EEC-15D8DD4F8BAF}"/>
              </a:ext>
            </a:extLst>
          </p:cNvPr>
          <p:cNvSpPr txBox="1"/>
          <p:nvPr/>
        </p:nvSpPr>
        <p:spPr>
          <a:xfrm>
            <a:off x="696687" y="2505670"/>
            <a:ext cx="478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Okosterem</a:t>
            </a:r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170DE51F-D96E-47F8-B361-FC3DAA537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73" y="-4033598"/>
            <a:ext cx="4927827" cy="3594588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721D8636-72FF-4F87-B9F4-9E94DAACD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14" t="29842" r="5714" b="21269"/>
          <a:stretch/>
        </p:blipFill>
        <p:spPr>
          <a:xfrm>
            <a:off x="6770913" y="-4017965"/>
            <a:ext cx="4252914" cy="3578955"/>
          </a:xfrm>
          <a:prstGeom prst="rect">
            <a:avLst/>
          </a:prstGeom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1B0AF6F3-AF14-4123-80FF-DA1851DAE0D7}"/>
              </a:ext>
            </a:extLst>
          </p:cNvPr>
          <p:cNvSpPr txBox="1"/>
          <p:nvPr/>
        </p:nvSpPr>
        <p:spPr>
          <a:xfrm>
            <a:off x="1168173" y="3613689"/>
            <a:ext cx="6092686" cy="378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Okostermek forradalmasítása</a:t>
            </a: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31B19A19-CE4D-4AED-85B1-2511E70C8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23" b="12413"/>
          <a:stretch/>
        </p:blipFill>
        <p:spPr>
          <a:xfrm>
            <a:off x="0" y="6886628"/>
            <a:ext cx="12283368" cy="6858000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6D6AA94B-F040-4F88-8AB5-2042BEE82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886628"/>
            <a:ext cx="12324403" cy="6858001"/>
          </a:xfrm>
          <a:prstGeom prst="rect">
            <a:avLst/>
          </a:prstGeom>
        </p:spPr>
      </p:pic>
      <p:sp>
        <p:nvSpPr>
          <p:cNvPr id="34" name="Szövegdoboz 33">
            <a:extLst>
              <a:ext uri="{FF2B5EF4-FFF2-40B4-BE49-F238E27FC236}">
                <a16:creationId xmlns:a16="http://schemas.microsoft.com/office/drawing/2014/main" id="{A0BDB752-D143-48EE-8369-1E3F3D5BFF7A}"/>
              </a:ext>
            </a:extLst>
          </p:cNvPr>
          <p:cNvSpPr txBox="1"/>
          <p:nvPr/>
        </p:nvSpPr>
        <p:spPr>
          <a:xfrm>
            <a:off x="-4793389" y="647949"/>
            <a:ext cx="4793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Konklúzió</a:t>
            </a:r>
          </a:p>
        </p:txBody>
      </p:sp>
      <p:pic>
        <p:nvPicPr>
          <p:cNvPr id="18434" name="Picture 2" descr="Nincs elérhető leírás.">
            <a:extLst>
              <a:ext uri="{FF2B5EF4-FFF2-40B4-BE49-F238E27FC236}">
                <a16:creationId xmlns:a16="http://schemas.microsoft.com/office/drawing/2014/main" id="{CCC9D858-F6CF-4345-839E-B4A071AA4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16" y="647949"/>
            <a:ext cx="3606066" cy="240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Nincs elérhető leírás.">
            <a:extLst>
              <a:ext uri="{FF2B5EF4-FFF2-40B4-BE49-F238E27FC236}">
                <a16:creationId xmlns:a16="http://schemas.microsoft.com/office/drawing/2014/main" id="{4B65B121-EDBC-4F75-A0A4-6F3A37D50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16" y="3803036"/>
            <a:ext cx="3606066" cy="267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337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D4694B8-557D-4494-AA5E-2A379D69B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3" b="12413"/>
          <a:stretch/>
        </p:blipFill>
        <p:spPr>
          <a:xfrm>
            <a:off x="-42070" y="0"/>
            <a:ext cx="12283368" cy="6858000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1438299B-D0C9-4136-AC57-84C829D29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70" y="0"/>
            <a:ext cx="12324403" cy="6858001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0DBBDC8-2247-4629-8EEC-15D8DD4F8BAF}"/>
              </a:ext>
            </a:extLst>
          </p:cNvPr>
          <p:cNvSpPr txBox="1"/>
          <p:nvPr/>
        </p:nvSpPr>
        <p:spPr>
          <a:xfrm>
            <a:off x="7806513" y="414423"/>
            <a:ext cx="47933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Konklúzió</a:t>
            </a:r>
          </a:p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 </a:t>
            </a:r>
            <a:r>
              <a:rPr lang="hu-HU" b="1" kern="0" dirty="0">
                <a:ln/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új gondolkodású nemzedékek</a:t>
            </a:r>
          </a:p>
          <a:p>
            <a:br>
              <a:rPr lang="hu-HU" b="1" kern="0" dirty="0">
                <a:ln/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u-HU" b="1" kern="0" dirty="0">
                <a:ln/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újra zöldebb Föld</a:t>
            </a:r>
          </a:p>
          <a:p>
            <a:endParaRPr lang="hu-HU" sz="5400" b="1" kern="0" dirty="0">
              <a:ln/>
              <a:solidFill>
                <a:schemeClr val="bg1"/>
              </a:solidFill>
              <a:latin typeface="Showcard Gothic" panose="04020904020102020604" pitchFamily="82" charset="0"/>
            </a:endParaRPr>
          </a:p>
          <a:p>
            <a:endParaRPr lang="hu-HU" sz="5400" b="1" kern="0" dirty="0">
              <a:ln/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81BB777A-4E8C-49E1-AEC4-BF57DA5A42B8}"/>
              </a:ext>
            </a:extLst>
          </p:cNvPr>
          <p:cNvSpPr txBox="1"/>
          <p:nvPr/>
        </p:nvSpPr>
        <p:spPr>
          <a:xfrm>
            <a:off x="-5087887" y="2565305"/>
            <a:ext cx="4781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Okosterem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2EEC2A56-DCC1-498E-93F2-6D5496FBE93F}"/>
              </a:ext>
            </a:extLst>
          </p:cNvPr>
          <p:cNvSpPr txBox="1"/>
          <p:nvPr/>
        </p:nvSpPr>
        <p:spPr>
          <a:xfrm>
            <a:off x="-4616401" y="3673324"/>
            <a:ext cx="6092686" cy="378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Okostermek forradalmasítása</a:t>
            </a: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Picture 2" descr="Nincs elérhető leírás.">
            <a:extLst>
              <a:ext uri="{FF2B5EF4-FFF2-40B4-BE49-F238E27FC236}">
                <a16:creationId xmlns:a16="http://schemas.microsoft.com/office/drawing/2014/main" id="{ECA6DE51-203F-4761-961A-BB0B98C78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697" y="647949"/>
            <a:ext cx="3606066" cy="240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Nincs elérhető leírás.">
            <a:extLst>
              <a:ext uri="{FF2B5EF4-FFF2-40B4-BE49-F238E27FC236}">
                <a16:creationId xmlns:a16="http://schemas.microsoft.com/office/drawing/2014/main" id="{6D57FBB7-15E4-4CF5-BDF2-16C3D9AA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697" y="3803036"/>
            <a:ext cx="3606066" cy="267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zövegdoboz 35">
            <a:extLst>
              <a:ext uri="{FF2B5EF4-FFF2-40B4-BE49-F238E27FC236}">
                <a16:creationId xmlns:a16="http://schemas.microsoft.com/office/drawing/2014/main" id="{6C19AB6E-DB39-434C-8535-B041796FD1BA}"/>
              </a:ext>
            </a:extLst>
          </p:cNvPr>
          <p:cNvSpPr txBox="1"/>
          <p:nvPr/>
        </p:nvSpPr>
        <p:spPr>
          <a:xfrm>
            <a:off x="-6320347" y="912753"/>
            <a:ext cx="4781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Felhasznált irodalom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05C22B58-CA2D-43DC-B9D7-7AA276A0443F}"/>
              </a:ext>
            </a:extLst>
          </p:cNvPr>
          <p:cNvSpPr txBox="1"/>
          <p:nvPr/>
        </p:nvSpPr>
        <p:spPr>
          <a:xfrm>
            <a:off x="-6033283" y="3241967"/>
            <a:ext cx="5961580" cy="62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BME-Zrínyi Miklós, Nagyné László Krisztina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</a:t>
            </a: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Phenolic</a:t>
            </a: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Pollutants</a:t>
            </a: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PNIPA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hydrogels</a:t>
            </a: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01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0DBBDC8-2247-4629-8EEC-15D8DD4F8BAF}"/>
              </a:ext>
            </a:extLst>
          </p:cNvPr>
          <p:cNvSpPr txBox="1"/>
          <p:nvPr/>
        </p:nvSpPr>
        <p:spPr>
          <a:xfrm>
            <a:off x="696686" y="912753"/>
            <a:ext cx="4781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Felhasznált irodalom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8E5E0730-C1D3-4AF1-BD04-FCED4C0C0C12}"/>
              </a:ext>
            </a:extLst>
          </p:cNvPr>
          <p:cNvSpPr txBox="1"/>
          <p:nvPr/>
        </p:nvSpPr>
        <p:spPr>
          <a:xfrm>
            <a:off x="983750" y="3241967"/>
            <a:ext cx="5961580" cy="3178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BME Budapesti Műszaki Egyetem – dr. Zrínyi Miklós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Nagyné László Krisztina, Erzsébet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Wilk</a:t>
            </a: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</a:t>
            </a: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Phenolic</a:t>
            </a: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Pollutants</a:t>
            </a: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PNIPA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hydrogels</a:t>
            </a: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europa.eu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connexionfrance.com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endParaRPr lang="hu-HU" sz="1600" b="0" i="0" dirty="0">
              <a:solidFill>
                <a:srgbClr val="050505"/>
              </a:solidFill>
              <a:effectLst/>
              <a:highlight>
                <a:srgbClr val="F0F0F0"/>
              </a:highlight>
              <a:latin typeface="Segoe UI Historic" panose="020B0502040204020203" pitchFamily="34" charset="0"/>
            </a:endParaRP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bloomberg.com</a:t>
            </a: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google.com</a:t>
            </a:r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85955E43-8808-4943-80C2-9ADD97E8B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3" b="12413"/>
          <a:stretch/>
        </p:blipFill>
        <p:spPr>
          <a:xfrm>
            <a:off x="12192000" y="-1"/>
            <a:ext cx="12283368" cy="6858000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9A95F9BD-E779-4756-806B-914C31B48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1"/>
            <a:ext cx="12324403" cy="6858001"/>
          </a:xfrm>
          <a:prstGeom prst="rect">
            <a:avLst/>
          </a:prstGeom>
        </p:spPr>
      </p:pic>
      <p:sp>
        <p:nvSpPr>
          <p:cNvPr id="34" name="Szövegdoboz 33">
            <a:extLst>
              <a:ext uri="{FF2B5EF4-FFF2-40B4-BE49-F238E27FC236}">
                <a16:creationId xmlns:a16="http://schemas.microsoft.com/office/drawing/2014/main" id="{1CDF48FF-D8F5-4890-A766-7A0DC6E9711F}"/>
              </a:ext>
            </a:extLst>
          </p:cNvPr>
          <p:cNvSpPr txBox="1"/>
          <p:nvPr/>
        </p:nvSpPr>
        <p:spPr>
          <a:xfrm>
            <a:off x="20040583" y="414422"/>
            <a:ext cx="4793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Konklúzió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2C366E83-2D96-4136-A0E6-0861AF66F883}"/>
              </a:ext>
            </a:extLst>
          </p:cNvPr>
          <p:cNvSpPr txBox="1"/>
          <p:nvPr/>
        </p:nvSpPr>
        <p:spPr>
          <a:xfrm>
            <a:off x="3978055" y="-2673611"/>
            <a:ext cx="5504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Köszönjük a figyelmet!</a:t>
            </a:r>
          </a:p>
        </p:txBody>
      </p:sp>
      <p:pic>
        <p:nvPicPr>
          <p:cNvPr id="36" name="Picture 2" descr="Nincs elérhető leírás.">
            <a:extLst>
              <a:ext uri="{FF2B5EF4-FFF2-40B4-BE49-F238E27FC236}">
                <a16:creationId xmlns:a16="http://schemas.microsoft.com/office/drawing/2014/main" id="{835BCEA7-19C3-4EFF-A763-49718F452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4488" y="414346"/>
            <a:ext cx="2532613" cy="337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Kép 36">
            <a:extLst>
              <a:ext uri="{FF2B5EF4-FFF2-40B4-BE49-F238E27FC236}">
                <a16:creationId xmlns:a16="http://schemas.microsoft.com/office/drawing/2014/main" id="{E966C286-DDF0-47AE-B7B1-32E7ED762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932" y="7722708"/>
            <a:ext cx="4208967" cy="23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78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0DBBDC8-2247-4629-8EEC-15D8DD4F8BAF}"/>
              </a:ext>
            </a:extLst>
          </p:cNvPr>
          <p:cNvSpPr txBox="1"/>
          <p:nvPr/>
        </p:nvSpPr>
        <p:spPr>
          <a:xfrm>
            <a:off x="3978055" y="1540584"/>
            <a:ext cx="5504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Köszönjük a figyelmet!</a:t>
            </a:r>
          </a:p>
        </p:txBody>
      </p:sp>
      <p:pic>
        <p:nvPicPr>
          <p:cNvPr id="19458" name="Picture 2" descr="Nincs elérhető leírás.">
            <a:extLst>
              <a:ext uri="{FF2B5EF4-FFF2-40B4-BE49-F238E27FC236}">
                <a16:creationId xmlns:a16="http://schemas.microsoft.com/office/drawing/2014/main" id="{FB83F9DC-9616-4BDF-8112-7FD6BEDF4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54" y="414346"/>
            <a:ext cx="2532613" cy="337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6A6BDF6-8E0A-4A57-A8A3-7E8E505F1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932" y="3429000"/>
            <a:ext cx="4208967" cy="236966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327E3AD-3F63-4A01-9050-DD28EBE4CCF9}"/>
              </a:ext>
            </a:extLst>
          </p:cNvPr>
          <p:cNvSpPr txBox="1"/>
          <p:nvPr/>
        </p:nvSpPr>
        <p:spPr>
          <a:xfrm>
            <a:off x="12444756" y="912753"/>
            <a:ext cx="4781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Felhasznált irodalom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600F380-4C1C-45A6-9888-CE99F3CEB0E6}"/>
              </a:ext>
            </a:extLst>
          </p:cNvPr>
          <p:cNvSpPr txBox="1"/>
          <p:nvPr/>
        </p:nvSpPr>
        <p:spPr>
          <a:xfrm>
            <a:off x="12731820" y="3241967"/>
            <a:ext cx="5961580" cy="629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273D40"/>
              </a:buClr>
              <a:buSzPct val="102000"/>
              <a:defRPr/>
            </a:pP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BME-Zrínyi Miklós, Nagyné László Krisztina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</a:t>
            </a: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Phenolic</a:t>
            </a: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Pollutants</a:t>
            </a:r>
            <a:r>
              <a:rPr lang="hu-H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PNIPA </a:t>
            </a:r>
            <a:r>
              <a:rPr lang="hu-HU" sz="1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hydrogels</a:t>
            </a: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6" descr="Fénykép megnyitása">
            <a:extLst>
              <a:ext uri="{FF2B5EF4-FFF2-40B4-BE49-F238E27FC236}">
                <a16:creationId xmlns:a16="http://schemas.microsoft.com/office/drawing/2014/main" id="{5E63F60A-4274-440E-8069-256434101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17184" r="-310" b="27566"/>
          <a:stretch/>
        </p:blipFill>
        <p:spPr bwMode="auto">
          <a:xfrm>
            <a:off x="-4110714" y="1612144"/>
            <a:ext cx="2193288" cy="21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1184B9BF-94D7-4AC9-9EA4-809ED979B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0" b="9648"/>
          <a:stretch/>
        </p:blipFill>
        <p:spPr bwMode="auto">
          <a:xfrm rot="5400000">
            <a:off x="-3485290" y="3892491"/>
            <a:ext cx="2327192" cy="30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6FE051D7-5800-4B10-A794-CF1F6D2BD5A1}"/>
              </a:ext>
            </a:extLst>
          </p:cNvPr>
          <p:cNvSpPr txBox="1"/>
          <p:nvPr/>
        </p:nvSpPr>
        <p:spPr>
          <a:xfrm>
            <a:off x="12526983" y="213458"/>
            <a:ext cx="10689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Hogyan készült a Makett?</a:t>
            </a:r>
          </a:p>
        </p:txBody>
      </p:sp>
      <p:pic>
        <p:nvPicPr>
          <p:cNvPr id="17" name="Picture 2" descr="Fénykép megnyitása">
            <a:extLst>
              <a:ext uri="{FF2B5EF4-FFF2-40B4-BE49-F238E27FC236}">
                <a16:creationId xmlns:a16="http://schemas.microsoft.com/office/drawing/2014/main" id="{10793F23-90FB-4FE2-8C2C-F411BA84F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r="21628"/>
          <a:stretch/>
        </p:blipFill>
        <p:spPr bwMode="auto">
          <a:xfrm>
            <a:off x="15620059" y="1156780"/>
            <a:ext cx="2683809" cy="24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7474BDB4-7470-4426-B79D-41EA00CFA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6673" y="4220424"/>
            <a:ext cx="5027561" cy="228303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FC9709EF-B4F2-4203-BBCA-CD481CE4F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20" y="-2502659"/>
            <a:ext cx="4007804" cy="22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69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0DBBDC8-2247-4629-8EEC-15D8DD4F8BAF}"/>
              </a:ext>
            </a:extLst>
          </p:cNvPr>
          <p:cNvSpPr txBox="1"/>
          <p:nvPr/>
        </p:nvSpPr>
        <p:spPr>
          <a:xfrm>
            <a:off x="1077088" y="213458"/>
            <a:ext cx="10689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Hogyan készült a Makett?</a:t>
            </a:r>
          </a:p>
        </p:txBody>
      </p:sp>
      <p:pic>
        <p:nvPicPr>
          <p:cNvPr id="3" name="Picture 2" descr="Fénykép megnyitása">
            <a:extLst>
              <a:ext uri="{FF2B5EF4-FFF2-40B4-BE49-F238E27FC236}">
                <a16:creationId xmlns:a16="http://schemas.microsoft.com/office/drawing/2014/main" id="{E0C6DE4E-7BA8-4A50-9F60-B36E7D330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r="21628"/>
          <a:stretch/>
        </p:blipFill>
        <p:spPr bwMode="auto">
          <a:xfrm>
            <a:off x="8165701" y="1156780"/>
            <a:ext cx="2683809" cy="24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énykép megnyitása">
            <a:extLst>
              <a:ext uri="{FF2B5EF4-FFF2-40B4-BE49-F238E27FC236}">
                <a16:creationId xmlns:a16="http://schemas.microsoft.com/office/drawing/2014/main" id="{60FFD08B-0850-4205-A999-74D653AA8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17184" r="-310" b="27566"/>
          <a:stretch/>
        </p:blipFill>
        <p:spPr bwMode="auto">
          <a:xfrm>
            <a:off x="799220" y="1612144"/>
            <a:ext cx="2193288" cy="21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4DC7145-800F-4B13-95F4-5E816E856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20" y="1612144"/>
            <a:ext cx="4007804" cy="22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7B18657-6166-42CF-A4E0-47286EB8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315" y="4220424"/>
            <a:ext cx="5027561" cy="228303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73F66A8-2FF4-4442-B7A4-D81C062F5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0" b="9648"/>
          <a:stretch/>
        </p:blipFill>
        <p:spPr bwMode="auto">
          <a:xfrm rot="5400000">
            <a:off x="1424644" y="3892491"/>
            <a:ext cx="2327192" cy="30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A8A8B94-D319-46AB-A024-35CBFEC6B9E0}"/>
              </a:ext>
            </a:extLst>
          </p:cNvPr>
          <p:cNvSpPr txBox="1"/>
          <p:nvPr/>
        </p:nvSpPr>
        <p:spPr>
          <a:xfrm>
            <a:off x="4099392" y="8103774"/>
            <a:ext cx="5504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Köszönjük a figyelmet!</a:t>
            </a:r>
          </a:p>
        </p:txBody>
      </p:sp>
      <p:pic>
        <p:nvPicPr>
          <p:cNvPr id="9" name="Picture 2" descr="Nincs elérhető leírás.">
            <a:extLst>
              <a:ext uri="{FF2B5EF4-FFF2-40B4-BE49-F238E27FC236}">
                <a16:creationId xmlns:a16="http://schemas.microsoft.com/office/drawing/2014/main" id="{4BF99E7A-9D30-43D1-A2AB-23C8BFBAA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1" y="-3895889"/>
            <a:ext cx="2532613" cy="337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6B369DF-2263-4B85-A3FF-FC7CEB88A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9269" y="9992190"/>
            <a:ext cx="4208967" cy="2369660"/>
          </a:xfrm>
          <a:prstGeom prst="rect">
            <a:avLst/>
          </a:prstGeom>
        </p:spPr>
      </p:pic>
      <p:pic>
        <p:nvPicPr>
          <p:cNvPr id="20" name="Picture 2" descr="BME Shop | Műegyetemi ajándékbolt">
            <a:extLst>
              <a:ext uri="{FF2B5EF4-FFF2-40B4-BE49-F238E27FC236}">
                <a16:creationId xmlns:a16="http://schemas.microsoft.com/office/drawing/2014/main" id="{907B34A4-6036-462D-A904-742CB45FD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5" y="-1792759"/>
            <a:ext cx="3955551" cy="110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F12A50D2-3901-4D8C-B590-E34E80ECC5E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36" y="-1989133"/>
            <a:ext cx="1573847" cy="1573847"/>
          </a:xfrm>
          <a:prstGeom prst="rect">
            <a:avLst/>
          </a:prstGeom>
        </p:spPr>
      </p:pic>
      <p:pic>
        <p:nvPicPr>
          <p:cNvPr id="22" name="Picture 4" descr="OPUS TITÁSZ Zrt. Főoldal">
            <a:extLst>
              <a:ext uri="{FF2B5EF4-FFF2-40B4-BE49-F238E27FC236}">
                <a16:creationId xmlns:a16="http://schemas.microsoft.com/office/drawing/2014/main" id="{BA3EAC63-E401-4B04-BC00-429E71F94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563" y="-1792759"/>
            <a:ext cx="385762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59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B06EBA5D-37A7-45C6-B16A-B207DF0B9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8859"/>
          <a:stretch/>
        </p:blipFill>
        <p:spPr>
          <a:xfrm>
            <a:off x="1338362" y="1583839"/>
            <a:ext cx="3365963" cy="3313215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D7866CEE-549D-4774-AFE5-E740D147037B}"/>
              </a:ext>
            </a:extLst>
          </p:cNvPr>
          <p:cNvSpPr txBox="1"/>
          <p:nvPr/>
        </p:nvSpPr>
        <p:spPr>
          <a:xfrm>
            <a:off x="6545616" y="1029841"/>
            <a:ext cx="4042873" cy="184665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prst="relaxedInset"/>
          </a:sp3d>
        </p:spPr>
        <p:txBody>
          <a:bodyPr wrap="square">
            <a:spAutoFit/>
            <a:sp3d extrusionH="57150" prstMaterial="softEdge">
              <a:bevelT w="25400" h="38100"/>
            </a:sp3d>
          </a:bodyPr>
          <a:lstStyle/>
          <a:p>
            <a:r>
              <a:rPr lang="hu-HU" altLang="en" sz="6600" b="1" kern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Varela Round"/>
              </a:rPr>
              <a:t>M</a:t>
            </a:r>
            <a:r>
              <a:rPr lang="hu-HU" altLang="en" sz="4800" b="1" kern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Varela Round"/>
              </a:rPr>
              <a:t>egoldás</a:t>
            </a:r>
            <a:endParaRPr lang="hu-HU" sz="4800" b="1" kern="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Showcard Gothic" panose="04020904020102020604" pitchFamily="82" charset="0"/>
              <a:cs typeface="Times New Roman" panose="02020603050405020304" pitchFamily="18" charset="0"/>
            </a:endParaRPr>
          </a:p>
          <a:p>
            <a:endParaRPr lang="hu-HU" sz="4800" b="1" kern="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0506F21D-DA4C-41EF-8716-1707193CF07B}"/>
              </a:ext>
            </a:extLst>
          </p:cNvPr>
          <p:cNvSpPr txBox="1"/>
          <p:nvPr/>
        </p:nvSpPr>
        <p:spPr>
          <a:xfrm>
            <a:off x="6275682" y="3342643"/>
            <a:ext cx="4312807" cy="1302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tabLst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A mi célunk a 21. századi ember koncepcióját megreformálni a </a:t>
            </a:r>
            <a:r>
              <a:rPr lang="hu-H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megújuló energiaforrásokkal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Bahnschrift SemiBold" panose="020B0502040204020203" pitchFamily="34" charset="0"/>
              <a:sym typeface="Abel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A833AC7-BD32-4E8D-A4FF-D932B224AAD0}"/>
              </a:ext>
            </a:extLst>
          </p:cNvPr>
          <p:cNvSpPr txBox="1"/>
          <p:nvPr/>
        </p:nvSpPr>
        <p:spPr>
          <a:xfrm>
            <a:off x="6275682" y="4558580"/>
            <a:ext cx="3933694" cy="1324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A megújuló energiaforrások bevezetése a mindennapi gondolkodásba</a:t>
            </a:r>
          </a:p>
          <a:p>
            <a:endParaRPr lang="hu-HU" dirty="0"/>
          </a:p>
        </p:txBody>
      </p:sp>
      <p:pic>
        <p:nvPicPr>
          <p:cNvPr id="56" name="Kép 55">
            <a:extLst>
              <a:ext uri="{FF2B5EF4-FFF2-40B4-BE49-F238E27FC236}">
                <a16:creationId xmlns:a16="http://schemas.microsoft.com/office/drawing/2014/main" id="{D95E689F-B911-4091-AD05-A709C69CE3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-12014" r="-73" b="12014"/>
          <a:stretch/>
        </p:blipFill>
        <p:spPr>
          <a:xfrm>
            <a:off x="0" y="-7785101"/>
            <a:ext cx="12192000" cy="7785101"/>
          </a:xfrm>
          <a:prstGeom prst="rect">
            <a:avLst/>
          </a:prstGeom>
        </p:spPr>
      </p:pic>
      <p:sp>
        <p:nvSpPr>
          <p:cNvPr id="58" name="Téglalap 57">
            <a:extLst>
              <a:ext uri="{FF2B5EF4-FFF2-40B4-BE49-F238E27FC236}">
                <a16:creationId xmlns:a16="http://schemas.microsoft.com/office/drawing/2014/main" id="{220444A1-5324-405F-89E6-D4E2C532A859}"/>
              </a:ext>
            </a:extLst>
          </p:cNvPr>
          <p:cNvSpPr/>
          <p:nvPr/>
        </p:nvSpPr>
        <p:spPr>
          <a:xfrm>
            <a:off x="8909" y="-6858000"/>
            <a:ext cx="12192000" cy="6858000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9" name="Google Shape;518;p32">
            <a:extLst>
              <a:ext uri="{FF2B5EF4-FFF2-40B4-BE49-F238E27FC236}">
                <a16:creationId xmlns:a16="http://schemas.microsoft.com/office/drawing/2014/main" id="{693B12BF-DC45-4848-9D29-C7F4CA4C17A8}"/>
              </a:ext>
            </a:extLst>
          </p:cNvPr>
          <p:cNvSpPr txBox="1">
            <a:spLocks/>
          </p:cNvSpPr>
          <p:nvPr/>
        </p:nvSpPr>
        <p:spPr>
          <a:xfrm>
            <a:off x="715611" y="-1284997"/>
            <a:ext cx="3691855" cy="13102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energiatudatosság nincs előtérbe helyezve</a:t>
            </a: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  <a:latin typeface="Bahnschrift SemiBold" panose="020B0502040204020203" pitchFamily="34" charset="0"/>
            </a:endParaRPr>
          </a:p>
          <a:p>
            <a:pPr marL="285750" indent="-285750" algn="l">
              <a:spcBef>
                <a:spcPts val="0"/>
              </a:spcBef>
              <a:buFont typeface="Arial"/>
              <a:buChar char="•"/>
            </a:pP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Jelentős energiapazarlás</a:t>
            </a:r>
          </a:p>
          <a:p>
            <a:pPr algn="l">
              <a:spcBef>
                <a:spcPts val="0"/>
              </a:spcBef>
            </a:pPr>
            <a:endParaRPr lang="hu-HU" sz="1600" dirty="0"/>
          </a:p>
        </p:txBody>
      </p:sp>
      <p:sp>
        <p:nvSpPr>
          <p:cNvPr id="60" name="Szövegdoboz 59">
            <a:extLst>
              <a:ext uri="{FF2B5EF4-FFF2-40B4-BE49-F238E27FC236}">
                <a16:creationId xmlns:a16="http://schemas.microsoft.com/office/drawing/2014/main" id="{3909553D-16F9-400E-91BA-8CE4983AF310}"/>
              </a:ext>
            </a:extLst>
          </p:cNvPr>
          <p:cNvSpPr txBox="1"/>
          <p:nvPr/>
        </p:nvSpPr>
        <p:spPr>
          <a:xfrm>
            <a:off x="-4228592" y="752842"/>
            <a:ext cx="6171183" cy="830997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 prst="relaxedInset"/>
          </a:sp3d>
        </p:spPr>
        <p:txBody>
          <a:bodyPr wrap="square">
            <a:spAutoFit/>
            <a:sp3d extrusionH="57150" prstMaterial="softEdge">
              <a:bevelT w="25400" h="38100"/>
            </a:sp3d>
          </a:bodyPr>
          <a:lstStyle/>
          <a:p>
            <a:r>
              <a:rPr lang="hu-HU" altLang="en" sz="4800" b="1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howcard Gothic" panose="04020904020102020604" pitchFamily="82" charset="0"/>
                <a:sym typeface="Varela Round"/>
              </a:rPr>
              <a:t>P</a:t>
            </a:r>
            <a:r>
              <a:rPr lang="en-US" altLang="en" sz="4800" b="1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howcard Gothic" panose="04020904020102020604" pitchFamily="82" charset="0"/>
                <a:sym typeface="Varela Round"/>
              </a:rPr>
              <a:t>robléma</a:t>
            </a:r>
            <a:endParaRPr lang="hu-HU" sz="4800" b="1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61" name="Szövegdoboz 60">
            <a:extLst>
              <a:ext uri="{FF2B5EF4-FFF2-40B4-BE49-F238E27FC236}">
                <a16:creationId xmlns:a16="http://schemas.microsoft.com/office/drawing/2014/main" id="{AF0396CE-C43A-43BF-AD0D-30D53D842D03}"/>
              </a:ext>
            </a:extLst>
          </p:cNvPr>
          <p:cNvSpPr txBox="1"/>
          <p:nvPr/>
        </p:nvSpPr>
        <p:spPr>
          <a:xfrm>
            <a:off x="8242529" y="-6474658"/>
            <a:ext cx="336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társadalom 70%-át érinti</a:t>
            </a:r>
          </a:p>
          <a:p>
            <a:pPr marL="285750" indent="-285750" algn="l">
              <a:spcBef>
                <a:spcPts val="0"/>
              </a:spcBef>
              <a:buFont typeface="Arial"/>
              <a:buChar char="•"/>
            </a:pPr>
            <a:endParaRPr lang="hu-HU" sz="1800" dirty="0">
              <a:solidFill>
                <a:schemeClr val="accent3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hu-HU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Túlzott energiafelhasználás az intézményekben (óvodák, iskolák, munkahelyek)</a:t>
            </a:r>
          </a:p>
          <a:p>
            <a:endParaRPr lang="hu-HU" dirty="0"/>
          </a:p>
        </p:txBody>
      </p:sp>
      <p:sp>
        <p:nvSpPr>
          <p:cNvPr id="77" name="Szövegdoboz 76">
            <a:extLst>
              <a:ext uri="{FF2B5EF4-FFF2-40B4-BE49-F238E27FC236}">
                <a16:creationId xmlns:a16="http://schemas.microsoft.com/office/drawing/2014/main" id="{E61AFAD7-3A36-4F5A-80CA-0F7F87C4892A}"/>
              </a:ext>
            </a:extLst>
          </p:cNvPr>
          <p:cNvSpPr txBox="1"/>
          <p:nvPr/>
        </p:nvSpPr>
        <p:spPr>
          <a:xfrm>
            <a:off x="1473683" y="-2582665"/>
            <a:ext cx="771650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66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C</a:t>
            </a:r>
            <a:r>
              <a:rPr lang="hu-HU" sz="48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élcsoportok megszólítása</a:t>
            </a:r>
          </a:p>
        </p:txBody>
      </p:sp>
      <p:sp>
        <p:nvSpPr>
          <p:cNvPr id="78" name="Szövegdoboz 77">
            <a:extLst>
              <a:ext uri="{FF2B5EF4-FFF2-40B4-BE49-F238E27FC236}">
                <a16:creationId xmlns:a16="http://schemas.microsoft.com/office/drawing/2014/main" id="{3AE0218A-C18E-484D-BD97-EE51D67C87B9}"/>
              </a:ext>
            </a:extLst>
          </p:cNvPr>
          <p:cNvSpPr txBox="1"/>
          <p:nvPr/>
        </p:nvSpPr>
        <p:spPr>
          <a:xfrm>
            <a:off x="1154434" y="7542455"/>
            <a:ext cx="7526918" cy="697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tabLst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Azok az intézmények ahol a megújuló energia használat megtérül, megéri az intézménynek befektetni</a:t>
            </a:r>
          </a:p>
        </p:txBody>
      </p:sp>
      <p:pic>
        <p:nvPicPr>
          <p:cNvPr id="79" name="Kép 78">
            <a:extLst>
              <a:ext uri="{FF2B5EF4-FFF2-40B4-BE49-F238E27FC236}">
                <a16:creationId xmlns:a16="http://schemas.microsoft.com/office/drawing/2014/main" id="{EF3EBC2B-FE0D-4048-AFCE-8AFB66321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556" y1="29286" x2="28556" y2="29286"/>
                        <a14:foregroundMark x1="33000" y1="34821" x2="33000" y2="34821"/>
                        <a14:foregroundMark x1="34889" y1="32857" x2="34889" y2="32857"/>
                        <a14:foregroundMark x1="29889" y1="34107" x2="29889" y2="34107"/>
                        <a14:foregroundMark x1="27889" y1="22857" x2="27889" y2="22857"/>
                        <a14:foregroundMark x1="23778" y1="37679" x2="23778" y2="37679"/>
                        <a14:foregroundMark x1="21000" y1="41786" x2="21000" y2="41786"/>
                        <a14:foregroundMark x1="22333" y1="44821" x2="22333" y2="44821"/>
                        <a14:foregroundMark x1="31333" y1="41250" x2="31333" y2="41250"/>
                        <a14:foregroundMark x1="31778" y1="40714" x2="31556" y2="41071"/>
                        <a14:foregroundMark x1="42556" y1="12679" x2="42556" y2="12679"/>
                        <a14:foregroundMark x1="75778" y1="33036" x2="75778" y2="33036"/>
                        <a14:foregroundMark x1="76889" y1="21071" x2="76889" y2="21071"/>
                        <a14:foregroundMark x1="78222" y1="30179" x2="78222" y2="30179"/>
                        <a14:foregroundMark x1="71889" y1="31607" x2="71889" y2="31607"/>
                        <a14:foregroundMark x1="73333" y1="34464" x2="73333" y2="34464"/>
                        <a14:foregroundMark x1="72889" y1="32679" x2="72889" y2="32679"/>
                        <a14:foregroundMark x1="68889" y1="40000" x2="68889" y2="40000"/>
                        <a14:foregroundMark x1="69444" y1="36964" x2="69444" y2="36964"/>
                        <a14:foregroundMark x1="79778" y1="49821" x2="79778" y2="49821"/>
                        <a14:foregroundMark x1="77778" y1="56429" x2="77778" y2="56429"/>
                        <a14:foregroundMark x1="76778" y1="71250" x2="76778" y2="71250"/>
                        <a14:foregroundMark x1="76667" y1="68571" x2="76667" y2="68571"/>
                        <a14:foregroundMark x1="24333" y1="51429" x2="24333" y2="51429"/>
                        <a14:foregroundMark x1="25333" y1="57500" x2="25333" y2="57500"/>
                        <a14:foregroundMark x1="55889" y1="87857" x2="55889" y2="87857"/>
                        <a14:backgroundMark x1="41778" y1="11071" x2="42000" y2="11786"/>
                        <a14:backgroundMark x1="35667" y1="25000" x2="35222" y2="25714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16443" y="263709"/>
            <a:ext cx="4948287" cy="30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2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ME Shop | Műegyetemi ajándékbolt">
            <a:extLst>
              <a:ext uri="{FF2B5EF4-FFF2-40B4-BE49-F238E27FC236}">
                <a16:creationId xmlns:a16="http://schemas.microsoft.com/office/drawing/2014/main" id="{EC5D9C29-C6C1-4A0B-93F6-C36A6D84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5" y="2719610"/>
            <a:ext cx="3955551" cy="110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692F696-3F39-4ADD-AB69-AAA68B3664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36" y="2523236"/>
            <a:ext cx="1573847" cy="1573847"/>
          </a:xfrm>
          <a:prstGeom prst="rect">
            <a:avLst/>
          </a:prstGeom>
        </p:spPr>
      </p:pic>
      <p:pic>
        <p:nvPicPr>
          <p:cNvPr id="21508" name="Picture 4" descr="OPUS TITÁSZ Zrt. Főoldal">
            <a:extLst>
              <a:ext uri="{FF2B5EF4-FFF2-40B4-BE49-F238E27FC236}">
                <a16:creationId xmlns:a16="http://schemas.microsoft.com/office/drawing/2014/main" id="{37B719E1-6351-491A-BC2C-66612EDD5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563" y="2719610"/>
            <a:ext cx="385762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3D0A0FC-7AC1-4D39-97D8-9300EFC1AE95}"/>
              </a:ext>
            </a:extLst>
          </p:cNvPr>
          <p:cNvSpPr txBox="1"/>
          <p:nvPr/>
        </p:nvSpPr>
        <p:spPr>
          <a:xfrm>
            <a:off x="1077088" y="7628060"/>
            <a:ext cx="10689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Hogyan készült a Makett?</a:t>
            </a:r>
          </a:p>
        </p:txBody>
      </p:sp>
      <p:pic>
        <p:nvPicPr>
          <p:cNvPr id="7" name="Picture 2" descr="Fénykép megnyitása">
            <a:extLst>
              <a:ext uri="{FF2B5EF4-FFF2-40B4-BE49-F238E27FC236}">
                <a16:creationId xmlns:a16="http://schemas.microsoft.com/office/drawing/2014/main" id="{7016649C-0044-484D-BF13-F9C7948BE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r="21628"/>
          <a:stretch/>
        </p:blipFill>
        <p:spPr bwMode="auto">
          <a:xfrm>
            <a:off x="8165701" y="8571382"/>
            <a:ext cx="2683809" cy="24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énykép megnyitása">
            <a:extLst>
              <a:ext uri="{FF2B5EF4-FFF2-40B4-BE49-F238E27FC236}">
                <a16:creationId xmlns:a16="http://schemas.microsoft.com/office/drawing/2014/main" id="{71C27737-D328-49DF-892D-F2FE781DC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17184" r="-310" b="27566"/>
          <a:stretch/>
        </p:blipFill>
        <p:spPr bwMode="auto">
          <a:xfrm>
            <a:off x="799220" y="9026746"/>
            <a:ext cx="2193288" cy="21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CE456-2EDE-4E5C-8924-E87F42BFD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20" y="9026746"/>
            <a:ext cx="4007804" cy="22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78515B1-981F-4E14-AC4C-72E17C6AC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2315" y="11635026"/>
            <a:ext cx="5027561" cy="2283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AD5077-D20E-4291-B2A4-55045F5A9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0" b="9648"/>
          <a:stretch/>
        </p:blipFill>
        <p:spPr bwMode="auto">
          <a:xfrm rot="5400000">
            <a:off x="1424644" y="11307093"/>
            <a:ext cx="2327192" cy="30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D18D8F4-BEC3-3A31-E550-C9F2292D47E9}"/>
              </a:ext>
            </a:extLst>
          </p:cNvPr>
          <p:cNvSpPr txBox="1"/>
          <p:nvPr/>
        </p:nvSpPr>
        <p:spPr>
          <a:xfrm>
            <a:off x="1485900" y="727606"/>
            <a:ext cx="10141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Köszönettel tartozunk!</a:t>
            </a:r>
          </a:p>
        </p:txBody>
      </p:sp>
    </p:spTree>
    <p:extLst>
      <p:ext uri="{BB962C8B-B14F-4D97-AF65-F5344CB8AC3E}">
        <p14:creationId xmlns:p14="http://schemas.microsoft.com/office/powerpoint/2010/main" val="2544062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doboz 12">
            <a:extLst>
              <a:ext uri="{FF2B5EF4-FFF2-40B4-BE49-F238E27FC236}">
                <a16:creationId xmlns:a16="http://schemas.microsoft.com/office/drawing/2014/main" id="{D7866CEE-549D-4774-AFE5-E740D147037B}"/>
              </a:ext>
            </a:extLst>
          </p:cNvPr>
          <p:cNvSpPr txBox="1"/>
          <p:nvPr/>
        </p:nvSpPr>
        <p:spPr>
          <a:xfrm>
            <a:off x="1051039" y="597054"/>
            <a:ext cx="77165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VÁRHATÓ GAZDASÁGI ÉS TÁRSADALMI HATÁS</a:t>
            </a:r>
          </a:p>
        </p:txBody>
      </p: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0506F21D-DA4C-41EF-8716-1707193CF07B}"/>
              </a:ext>
            </a:extLst>
          </p:cNvPr>
          <p:cNvSpPr txBox="1"/>
          <p:nvPr/>
        </p:nvSpPr>
        <p:spPr>
          <a:xfrm>
            <a:off x="1154801" y="2961537"/>
            <a:ext cx="7716505" cy="260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tabLst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Bold" panose="020B0502040204020203" pitchFamily="34" charset="0"/>
                <a:sym typeface="Abel"/>
              </a:rPr>
              <a:t>Célcsoportok megszólítása: azok az intézmények ahol a megújuló energia használat megtérül, megéri az intézménynek befektetni</a:t>
            </a:r>
            <a:b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Bold" panose="020B0502040204020203" pitchFamily="34" charset="0"/>
                <a:sym typeface="Abel"/>
              </a:rPr>
            </a:br>
            <a:endParaRPr lang="hu-HU" dirty="0">
              <a:solidFill>
                <a:schemeClr val="accent3">
                  <a:lumMod val="20000"/>
                  <a:lumOff val="80000"/>
                </a:schemeClr>
              </a:solidFill>
              <a:latin typeface="Bahnschrift SemiBold" panose="020B0502040204020203" pitchFamily="34" charset="0"/>
              <a:sym typeface="Abe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tabLst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Bold" panose="020B0502040204020203" pitchFamily="34" charset="0"/>
                <a:sym typeface="Abel"/>
              </a:rPr>
              <a:t>2030-ig legalább a 27%-ot a végsőenergia-fogyasztásban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tabLst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Bold" panose="020B0502040204020203" pitchFamily="34" charset="0"/>
                <a:sym typeface="Abel"/>
              </a:rPr>
              <a:t>Európai Mezőgazdasági Vidékfejlesztési Alap (EMVA)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tabLst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Bold" panose="020B0502040204020203" pitchFamily="34" charset="0"/>
                <a:sym typeface="Abel"/>
              </a:rPr>
              <a:t>2022 januárjában 3292 </a:t>
            </a:r>
            <a:r>
              <a:rPr lang="hu-HU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Bold" panose="020B0502040204020203" pitchFamily="34" charset="0"/>
                <a:sym typeface="Abel"/>
              </a:rPr>
              <a:t>GWh</a:t>
            </a: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Bold" panose="020B0502040204020203" pitchFamily="34" charset="0"/>
                <a:sym typeface="Abel"/>
              </a:rPr>
              <a:t> volt, amelynek 14,9%-át adta megújuló energiaforrás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tabLst/>
              <a:defRPr/>
            </a:pPr>
            <a:endParaRPr lang="hu-HU" dirty="0">
              <a:solidFill>
                <a:schemeClr val="accent3">
                  <a:lumMod val="20000"/>
                  <a:lumOff val="80000"/>
                </a:schemeClr>
              </a:solidFill>
              <a:latin typeface="Bahnschrift SemiBold" panose="020B0502040204020203" pitchFamily="34" charset="0"/>
              <a:sym typeface="Abel"/>
            </a:endParaRPr>
          </a:p>
        </p:txBody>
      </p:sp>
      <p:pic>
        <p:nvPicPr>
          <p:cNvPr id="53" name="Kép 52">
            <a:extLst>
              <a:ext uri="{FF2B5EF4-FFF2-40B4-BE49-F238E27FC236}">
                <a16:creationId xmlns:a16="http://schemas.microsoft.com/office/drawing/2014/main" id="{8CA397E9-2D68-4246-B895-2167F1E35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556" y1="29286" x2="28556" y2="29286"/>
                        <a14:foregroundMark x1="33000" y1="34821" x2="33000" y2="34821"/>
                        <a14:foregroundMark x1="34889" y1="32857" x2="34889" y2="32857"/>
                        <a14:foregroundMark x1="29889" y1="34107" x2="29889" y2="34107"/>
                        <a14:foregroundMark x1="27889" y1="22857" x2="27889" y2="22857"/>
                        <a14:foregroundMark x1="23778" y1="37679" x2="23778" y2="37679"/>
                        <a14:foregroundMark x1="21000" y1="41786" x2="21000" y2="41786"/>
                        <a14:foregroundMark x1="22333" y1="44821" x2="22333" y2="44821"/>
                        <a14:foregroundMark x1="31333" y1="41250" x2="31333" y2="41250"/>
                        <a14:foregroundMark x1="31778" y1="40714" x2="31556" y2="41071"/>
                        <a14:foregroundMark x1="42556" y1="12679" x2="42556" y2="12679"/>
                        <a14:foregroundMark x1="75778" y1="33036" x2="75778" y2="33036"/>
                        <a14:foregroundMark x1="76889" y1="21071" x2="76889" y2="21071"/>
                        <a14:foregroundMark x1="78222" y1="30179" x2="78222" y2="30179"/>
                        <a14:foregroundMark x1="71889" y1="31607" x2="71889" y2="31607"/>
                        <a14:foregroundMark x1="73333" y1="34464" x2="73333" y2="34464"/>
                        <a14:foregroundMark x1="72889" y1="32679" x2="72889" y2="32679"/>
                        <a14:foregroundMark x1="68889" y1="40000" x2="68889" y2="40000"/>
                        <a14:foregroundMark x1="69444" y1="36964" x2="69444" y2="36964"/>
                        <a14:foregroundMark x1="79778" y1="49821" x2="79778" y2="49821"/>
                        <a14:foregroundMark x1="77778" y1="56429" x2="77778" y2="56429"/>
                        <a14:foregroundMark x1="76778" y1="71250" x2="76778" y2="71250"/>
                        <a14:foregroundMark x1="76667" y1="68571" x2="76667" y2="68571"/>
                        <a14:foregroundMark x1="24333" y1="51429" x2="24333" y2="51429"/>
                        <a14:foregroundMark x1="25333" y1="57500" x2="25333" y2="57500"/>
                        <a14:foregroundMark x1="55889" y1="87857" x2="55889" y2="87857"/>
                        <a14:backgroundMark x1="41778" y1="11071" x2="42000" y2="11786"/>
                        <a14:backgroundMark x1="35667" y1="25000" x2="35222" y2="25714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5413" y="340633"/>
            <a:ext cx="4948287" cy="3078934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90256178-9E2E-472E-A6F7-3779B3669B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8859"/>
          <a:stretch/>
        </p:blipFill>
        <p:spPr>
          <a:xfrm>
            <a:off x="-3611544" y="1520383"/>
            <a:ext cx="3365963" cy="3313215"/>
          </a:xfrm>
          <a:prstGeom prst="rect">
            <a:avLst/>
          </a:prstGeom>
        </p:spPr>
      </p:pic>
      <p:sp>
        <p:nvSpPr>
          <p:cNvPr id="30" name="Szövegdoboz 29">
            <a:extLst>
              <a:ext uri="{FF2B5EF4-FFF2-40B4-BE49-F238E27FC236}">
                <a16:creationId xmlns:a16="http://schemas.microsoft.com/office/drawing/2014/main" id="{2ED90242-A5C9-4FA3-B07A-ADE8ED93AF94}"/>
              </a:ext>
            </a:extLst>
          </p:cNvPr>
          <p:cNvSpPr txBox="1"/>
          <p:nvPr/>
        </p:nvSpPr>
        <p:spPr>
          <a:xfrm>
            <a:off x="12746821" y="3429000"/>
            <a:ext cx="4312807" cy="1302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tabLst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A mi célunk a 21 századi ember koncepcióját megreformálni a </a:t>
            </a:r>
            <a:r>
              <a:rPr lang="hu-H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megújuló energiaforrásokkal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Abel"/>
              <a:buNone/>
              <a:tabLst/>
              <a:defRPr/>
            </a:pPr>
            <a:endParaRPr lang="hu-HU" sz="1600" dirty="0">
              <a:solidFill>
                <a:schemeClr val="accent3">
                  <a:lumMod val="20000"/>
                  <a:lumOff val="80000"/>
                </a:schemeClr>
              </a:solidFill>
              <a:latin typeface="Bahnschrift SemiBold" panose="020B0502040204020203" pitchFamily="34" charset="0"/>
              <a:sym typeface="Abel"/>
            </a:endParaRP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02DB223A-8840-4F62-A985-33F693C071AE}"/>
              </a:ext>
            </a:extLst>
          </p:cNvPr>
          <p:cNvSpPr txBox="1"/>
          <p:nvPr/>
        </p:nvSpPr>
        <p:spPr>
          <a:xfrm>
            <a:off x="12746821" y="4644937"/>
            <a:ext cx="3933694" cy="1324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A megújuló energiaforrások bevezetése a mindennapi gondolkodásba</a:t>
            </a:r>
          </a:p>
          <a:p>
            <a:endParaRPr lang="hu-HU" dirty="0"/>
          </a:p>
        </p:txBody>
      </p:sp>
      <p:pic>
        <p:nvPicPr>
          <p:cNvPr id="80" name="Kép 79">
            <a:extLst>
              <a:ext uri="{FF2B5EF4-FFF2-40B4-BE49-F238E27FC236}">
                <a16:creationId xmlns:a16="http://schemas.microsoft.com/office/drawing/2014/main" id="{4AE2926F-859E-486E-9684-F4C84419FF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53" r="50934" b="15646"/>
          <a:stretch/>
        </p:blipFill>
        <p:spPr>
          <a:xfrm>
            <a:off x="4844499" y="-7035191"/>
            <a:ext cx="7347653" cy="6806202"/>
          </a:xfrm>
          <a:prstGeom prst="rect">
            <a:avLst/>
          </a:prstGeom>
        </p:spPr>
      </p:pic>
      <p:pic>
        <p:nvPicPr>
          <p:cNvPr id="81" name="Kép 80">
            <a:extLst>
              <a:ext uri="{FF2B5EF4-FFF2-40B4-BE49-F238E27FC236}">
                <a16:creationId xmlns:a16="http://schemas.microsoft.com/office/drawing/2014/main" id="{CAC24FA2-BEB4-4783-8A59-49E7ADD20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200" y="-7061090"/>
            <a:ext cx="7347654" cy="6858000"/>
          </a:xfrm>
          <a:prstGeom prst="rect">
            <a:avLst/>
          </a:prstGeom>
        </p:spPr>
      </p:pic>
      <p:sp>
        <p:nvSpPr>
          <p:cNvPr id="82" name="Téglalap 81">
            <a:extLst>
              <a:ext uri="{FF2B5EF4-FFF2-40B4-BE49-F238E27FC236}">
                <a16:creationId xmlns:a16="http://schemas.microsoft.com/office/drawing/2014/main" id="{25024213-2470-410C-B8DD-D7CD49199C4D}"/>
              </a:ext>
            </a:extLst>
          </p:cNvPr>
          <p:cNvSpPr/>
          <p:nvPr/>
        </p:nvSpPr>
        <p:spPr>
          <a:xfrm>
            <a:off x="3152" y="-7035191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83" name="Csoportba foglalás 82">
            <a:extLst>
              <a:ext uri="{FF2B5EF4-FFF2-40B4-BE49-F238E27FC236}">
                <a16:creationId xmlns:a16="http://schemas.microsoft.com/office/drawing/2014/main" id="{0DCA0DDD-E97C-4F6E-9307-6EEC108DC8F0}"/>
              </a:ext>
            </a:extLst>
          </p:cNvPr>
          <p:cNvGrpSpPr/>
          <p:nvPr/>
        </p:nvGrpSpPr>
        <p:grpSpPr>
          <a:xfrm>
            <a:off x="318526" y="-5737732"/>
            <a:ext cx="1778026" cy="1754659"/>
            <a:chOff x="315374" y="1297459"/>
            <a:chExt cx="1778026" cy="1754659"/>
          </a:xfrm>
        </p:grpSpPr>
        <p:sp>
          <p:nvSpPr>
            <p:cNvPr id="84" name="Ellipszis 83">
              <a:extLst>
                <a:ext uri="{FF2B5EF4-FFF2-40B4-BE49-F238E27FC236}">
                  <a16:creationId xmlns:a16="http://schemas.microsoft.com/office/drawing/2014/main" id="{F94FE8D7-16CA-438F-8801-0CCC01E6B112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5" name="Picture 2" descr="A sun symbol. 3/4. kép">
              <a:extLst>
                <a:ext uri="{FF2B5EF4-FFF2-40B4-BE49-F238E27FC236}">
                  <a16:creationId xmlns:a16="http://schemas.microsoft.com/office/drawing/2014/main" id="{89DE3E91-EFDE-4946-B642-E54A54820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6" name="Kép 85">
            <a:extLst>
              <a:ext uri="{FF2B5EF4-FFF2-40B4-BE49-F238E27FC236}">
                <a16:creationId xmlns:a16="http://schemas.microsoft.com/office/drawing/2014/main" id="{BC6BFE0D-8D72-4BB5-BEEE-78515D5062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33317"/>
          <a:stretch/>
        </p:blipFill>
        <p:spPr>
          <a:xfrm>
            <a:off x="7626845" y="-7050783"/>
            <a:ext cx="4580615" cy="6858000"/>
          </a:xfrm>
          <a:prstGeom prst="rect">
            <a:avLst/>
          </a:prstGeom>
        </p:spPr>
      </p:pic>
      <p:sp>
        <p:nvSpPr>
          <p:cNvPr id="87" name="Téglalap 86">
            <a:extLst>
              <a:ext uri="{FF2B5EF4-FFF2-40B4-BE49-F238E27FC236}">
                <a16:creationId xmlns:a16="http://schemas.microsoft.com/office/drawing/2014/main" id="{1099209F-816C-471C-8B8C-9D3AF4F4B3E2}"/>
              </a:ext>
            </a:extLst>
          </p:cNvPr>
          <p:cNvSpPr/>
          <p:nvPr/>
        </p:nvSpPr>
        <p:spPr>
          <a:xfrm>
            <a:off x="2434048" y="-7035191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8" name="Téglalap 87">
            <a:extLst>
              <a:ext uri="{FF2B5EF4-FFF2-40B4-BE49-F238E27FC236}">
                <a16:creationId xmlns:a16="http://schemas.microsoft.com/office/drawing/2014/main" id="{819F13B3-38BE-414A-B87B-CA34FCD442A3}"/>
              </a:ext>
            </a:extLst>
          </p:cNvPr>
          <p:cNvSpPr/>
          <p:nvPr/>
        </p:nvSpPr>
        <p:spPr>
          <a:xfrm>
            <a:off x="4871248" y="-7035191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9" name="Csoportba foglalás 88">
            <a:extLst>
              <a:ext uri="{FF2B5EF4-FFF2-40B4-BE49-F238E27FC236}">
                <a16:creationId xmlns:a16="http://schemas.microsoft.com/office/drawing/2014/main" id="{9E73212A-4C16-416F-AC71-6231C40BFC5C}"/>
              </a:ext>
            </a:extLst>
          </p:cNvPr>
          <p:cNvGrpSpPr/>
          <p:nvPr/>
        </p:nvGrpSpPr>
        <p:grpSpPr>
          <a:xfrm>
            <a:off x="2757482" y="-3578861"/>
            <a:ext cx="1778026" cy="1754659"/>
            <a:chOff x="5219944" y="1297459"/>
            <a:chExt cx="1778026" cy="1754659"/>
          </a:xfrm>
        </p:grpSpPr>
        <p:sp>
          <p:nvSpPr>
            <p:cNvPr id="90" name="Ellipszis 89">
              <a:extLst>
                <a:ext uri="{FF2B5EF4-FFF2-40B4-BE49-F238E27FC236}">
                  <a16:creationId xmlns:a16="http://schemas.microsoft.com/office/drawing/2014/main" id="{3DFA2892-4240-4D81-BE86-2F5C65F5D8B1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1" name="Kép 90">
              <a:extLst>
                <a:ext uri="{FF2B5EF4-FFF2-40B4-BE49-F238E27FC236}">
                  <a16:creationId xmlns:a16="http://schemas.microsoft.com/office/drawing/2014/main" id="{DAB54D3F-317C-4819-B567-12DC9086F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92" name="Téglalap 91">
            <a:extLst>
              <a:ext uri="{FF2B5EF4-FFF2-40B4-BE49-F238E27FC236}">
                <a16:creationId xmlns:a16="http://schemas.microsoft.com/office/drawing/2014/main" id="{59395ACF-6147-408A-B76E-F29A120981FE}"/>
              </a:ext>
            </a:extLst>
          </p:cNvPr>
          <p:cNvSpPr/>
          <p:nvPr/>
        </p:nvSpPr>
        <p:spPr>
          <a:xfrm>
            <a:off x="7320754" y="-7058980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" name="Téglalap 92">
            <a:extLst>
              <a:ext uri="{FF2B5EF4-FFF2-40B4-BE49-F238E27FC236}">
                <a16:creationId xmlns:a16="http://schemas.microsoft.com/office/drawing/2014/main" id="{AD069CC5-8345-4C2A-B730-DEEA8B5A0B18}"/>
              </a:ext>
            </a:extLst>
          </p:cNvPr>
          <p:cNvSpPr/>
          <p:nvPr/>
        </p:nvSpPr>
        <p:spPr>
          <a:xfrm>
            <a:off x="9757954" y="-7058980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4" name="Csoportba foglalás 93">
            <a:extLst>
              <a:ext uri="{FF2B5EF4-FFF2-40B4-BE49-F238E27FC236}">
                <a16:creationId xmlns:a16="http://schemas.microsoft.com/office/drawing/2014/main" id="{2EF35B47-89A3-4195-9E07-662EE2654DC9}"/>
              </a:ext>
            </a:extLst>
          </p:cNvPr>
          <p:cNvGrpSpPr/>
          <p:nvPr/>
        </p:nvGrpSpPr>
        <p:grpSpPr>
          <a:xfrm>
            <a:off x="10064045" y="-5731353"/>
            <a:ext cx="3745141" cy="1754659"/>
            <a:chOff x="7775361" y="3433458"/>
            <a:chExt cx="3745141" cy="1754659"/>
          </a:xfrm>
        </p:grpSpPr>
        <p:sp>
          <p:nvSpPr>
            <p:cNvPr id="95" name="Ellipszis 94">
              <a:extLst>
                <a:ext uri="{FF2B5EF4-FFF2-40B4-BE49-F238E27FC236}">
                  <a16:creationId xmlns:a16="http://schemas.microsoft.com/office/drawing/2014/main" id="{5CCC4767-0EF9-4772-9524-F2A95A6BB753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6" name="Kép 95">
              <a:extLst>
                <a:ext uri="{FF2B5EF4-FFF2-40B4-BE49-F238E27FC236}">
                  <a16:creationId xmlns:a16="http://schemas.microsoft.com/office/drawing/2014/main" id="{C8FEBCDA-4CFC-4C51-8D58-DC956AB6D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97" name="Csoportba foglalás 96">
            <a:extLst>
              <a:ext uri="{FF2B5EF4-FFF2-40B4-BE49-F238E27FC236}">
                <a16:creationId xmlns:a16="http://schemas.microsoft.com/office/drawing/2014/main" id="{D77E127D-DB25-417B-85DD-E0CDEEBD772B}"/>
              </a:ext>
            </a:extLst>
          </p:cNvPr>
          <p:cNvGrpSpPr/>
          <p:nvPr/>
        </p:nvGrpSpPr>
        <p:grpSpPr>
          <a:xfrm>
            <a:off x="5213726" y="-5759411"/>
            <a:ext cx="1752243" cy="1754659"/>
            <a:chOff x="10255408" y="1372511"/>
            <a:chExt cx="1778026" cy="1768921"/>
          </a:xfrm>
        </p:grpSpPr>
        <p:sp>
          <p:nvSpPr>
            <p:cNvPr id="98" name="Ellipszis 97">
              <a:extLst>
                <a:ext uri="{FF2B5EF4-FFF2-40B4-BE49-F238E27FC236}">
                  <a16:creationId xmlns:a16="http://schemas.microsoft.com/office/drawing/2014/main" id="{7C14D0A8-3956-4F31-93C7-91C35DB683BE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9" name="Kép 98">
              <a:extLst>
                <a:ext uri="{FF2B5EF4-FFF2-40B4-BE49-F238E27FC236}">
                  <a16:creationId xmlns:a16="http://schemas.microsoft.com/office/drawing/2014/main" id="{AC72D57A-341B-4A8F-A38C-6070788D1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100" name="Csoportba foglalás 99">
            <a:extLst>
              <a:ext uri="{FF2B5EF4-FFF2-40B4-BE49-F238E27FC236}">
                <a16:creationId xmlns:a16="http://schemas.microsoft.com/office/drawing/2014/main" id="{FD072363-39A8-4584-AD84-9037D4BCD5D9}"/>
              </a:ext>
            </a:extLst>
          </p:cNvPr>
          <p:cNvGrpSpPr/>
          <p:nvPr/>
        </p:nvGrpSpPr>
        <p:grpSpPr>
          <a:xfrm>
            <a:off x="7704052" y="-3641229"/>
            <a:ext cx="1778026" cy="1754659"/>
            <a:chOff x="2695645" y="3429000"/>
            <a:chExt cx="1778026" cy="1754659"/>
          </a:xfrm>
        </p:grpSpPr>
        <p:sp>
          <p:nvSpPr>
            <p:cNvPr id="121" name="Ellipszis 120">
              <a:extLst>
                <a:ext uri="{FF2B5EF4-FFF2-40B4-BE49-F238E27FC236}">
                  <a16:creationId xmlns:a16="http://schemas.microsoft.com/office/drawing/2014/main" id="{86512973-D5AE-4586-A0FE-14CABD259512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2" name="Picture 6" descr="A wind turbine symbol. 4/4. kép">
              <a:extLst>
                <a:ext uri="{FF2B5EF4-FFF2-40B4-BE49-F238E27FC236}">
                  <a16:creationId xmlns:a16="http://schemas.microsoft.com/office/drawing/2014/main" id="{02B547E4-1523-47F3-8E2F-768BF5377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4" name="Szövegdoboz 123">
            <a:extLst>
              <a:ext uri="{FF2B5EF4-FFF2-40B4-BE49-F238E27FC236}">
                <a16:creationId xmlns:a16="http://schemas.microsoft.com/office/drawing/2014/main" id="{06016CAC-0FC0-4087-8132-A642072B3E7E}"/>
              </a:ext>
            </a:extLst>
          </p:cNvPr>
          <p:cNvSpPr txBox="1"/>
          <p:nvPr/>
        </p:nvSpPr>
        <p:spPr>
          <a:xfrm>
            <a:off x="6999526" y="-1487100"/>
            <a:ext cx="103389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" sz="66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Varela Round"/>
              </a:rPr>
              <a:t>M</a:t>
            </a:r>
            <a:r>
              <a:rPr kumimoji="0" lang="hu-HU" altLang="en" sz="48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Varela Round"/>
              </a:rPr>
              <a:t>egoldás</a:t>
            </a:r>
            <a:endParaRPr kumimoji="0" lang="hu-HU" sz="48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72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Kép 82">
            <a:extLst>
              <a:ext uri="{FF2B5EF4-FFF2-40B4-BE49-F238E27FC236}">
                <a16:creationId xmlns:a16="http://schemas.microsoft.com/office/drawing/2014/main" id="{13EB05B3-E53A-40EF-9A62-B86F4B6E9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3" r="50934" b="15646"/>
          <a:stretch/>
        </p:blipFill>
        <p:spPr>
          <a:xfrm>
            <a:off x="4841347" y="0"/>
            <a:ext cx="7347653" cy="6806202"/>
          </a:xfrm>
          <a:prstGeom prst="rect">
            <a:avLst/>
          </a:prstGeom>
        </p:spPr>
      </p:pic>
      <p:pic>
        <p:nvPicPr>
          <p:cNvPr id="84" name="Kép 83">
            <a:extLst>
              <a:ext uri="{FF2B5EF4-FFF2-40B4-BE49-F238E27FC236}">
                <a16:creationId xmlns:a16="http://schemas.microsoft.com/office/drawing/2014/main" id="{7FA1DFBA-DFC0-4F21-BDD8-5E4441A8D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048" y="-25899"/>
            <a:ext cx="7347654" cy="6858000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CE0A75E5-C577-4FE0-A916-4FF3441F9829}"/>
              </a:ext>
            </a:extLst>
          </p:cNvPr>
          <p:cNvSpPr/>
          <p:nvPr/>
        </p:nvSpPr>
        <p:spPr>
          <a:xfrm>
            <a:off x="0" y="0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56519A89-77EF-407E-B7B1-255E192EDE9B}"/>
              </a:ext>
            </a:extLst>
          </p:cNvPr>
          <p:cNvGrpSpPr/>
          <p:nvPr/>
        </p:nvGrpSpPr>
        <p:grpSpPr>
          <a:xfrm>
            <a:off x="315374" y="1297459"/>
            <a:ext cx="1778026" cy="1754659"/>
            <a:chOff x="315374" y="1297459"/>
            <a:chExt cx="1778026" cy="1754659"/>
          </a:xfrm>
        </p:grpSpPr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3F9937DE-7854-4167-AC66-7588E7FD0053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26" name="Picture 2" descr="A sun symbol. 3/4. kép">
              <a:extLst>
                <a:ext uri="{FF2B5EF4-FFF2-40B4-BE49-F238E27FC236}">
                  <a16:creationId xmlns:a16="http://schemas.microsoft.com/office/drawing/2014/main" id="{3D9F17A2-C789-459A-9A74-AF26FF3F7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9592BE29-0133-409B-9E22-FC00003918AE}"/>
              </a:ext>
            </a:extLst>
          </p:cNvPr>
          <p:cNvSpPr txBox="1"/>
          <p:nvPr/>
        </p:nvSpPr>
        <p:spPr>
          <a:xfrm>
            <a:off x="1019147" y="7501135"/>
            <a:ext cx="771650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66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C</a:t>
            </a:r>
            <a:r>
              <a:rPr lang="hu-HU" sz="48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élcsoportok megszólítása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89F1A01E-EDDC-4F15-B32A-D75D4E5D3B41}"/>
              </a:ext>
            </a:extLst>
          </p:cNvPr>
          <p:cNvSpPr txBox="1"/>
          <p:nvPr/>
        </p:nvSpPr>
        <p:spPr>
          <a:xfrm>
            <a:off x="1204387" y="9680292"/>
            <a:ext cx="7716506" cy="697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ct val="102000"/>
              <a:buFont typeface="Wingdings" panose="05000000000000000000" pitchFamily="2" charset="2"/>
              <a:buChar char="§"/>
              <a:tabLst/>
              <a:defRPr/>
            </a:pPr>
            <a:r>
              <a:rPr lang="hu-HU" dirty="0">
                <a:solidFill>
                  <a:schemeClr val="accent3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Azok az intézmények ahol a megújuló energia használat megtérül, megéri az intézménynek befektetni</a:t>
            </a:r>
          </a:p>
        </p:txBody>
      </p:sp>
      <p:pic>
        <p:nvPicPr>
          <p:cNvPr id="37" name="Kép 36">
            <a:extLst>
              <a:ext uri="{FF2B5EF4-FFF2-40B4-BE49-F238E27FC236}">
                <a16:creationId xmlns:a16="http://schemas.microsoft.com/office/drawing/2014/main" id="{17944C8E-C69C-4608-A283-360CF0922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8556" y1="29286" x2="28556" y2="29286"/>
                        <a14:foregroundMark x1="33000" y1="34821" x2="33000" y2="34821"/>
                        <a14:foregroundMark x1="34889" y1="32857" x2="34889" y2="32857"/>
                        <a14:foregroundMark x1="29889" y1="34107" x2="29889" y2="34107"/>
                        <a14:foregroundMark x1="27889" y1="22857" x2="27889" y2="22857"/>
                        <a14:foregroundMark x1="23778" y1="37679" x2="23778" y2="37679"/>
                        <a14:foregroundMark x1="21000" y1="41786" x2="21000" y2="41786"/>
                        <a14:foregroundMark x1="22333" y1="44821" x2="22333" y2="44821"/>
                        <a14:foregroundMark x1="31333" y1="41250" x2="31333" y2="41250"/>
                        <a14:foregroundMark x1="31778" y1="40714" x2="31556" y2="41071"/>
                        <a14:foregroundMark x1="42556" y1="12679" x2="42556" y2="12679"/>
                        <a14:foregroundMark x1="75778" y1="33036" x2="75778" y2="33036"/>
                        <a14:foregroundMark x1="76889" y1="21071" x2="76889" y2="21071"/>
                        <a14:foregroundMark x1="78222" y1="30179" x2="78222" y2="30179"/>
                        <a14:foregroundMark x1="71889" y1="31607" x2="71889" y2="31607"/>
                        <a14:foregroundMark x1="73333" y1="34464" x2="73333" y2="34464"/>
                        <a14:foregroundMark x1="72889" y1="32679" x2="72889" y2="32679"/>
                        <a14:foregroundMark x1="68889" y1="40000" x2="68889" y2="40000"/>
                        <a14:foregroundMark x1="69444" y1="36964" x2="69444" y2="36964"/>
                        <a14:foregroundMark x1="79778" y1="49821" x2="79778" y2="49821"/>
                        <a14:foregroundMark x1="77778" y1="56429" x2="77778" y2="56429"/>
                        <a14:foregroundMark x1="76778" y1="71250" x2="76778" y2="71250"/>
                        <a14:foregroundMark x1="76667" y1="68571" x2="76667" y2="68571"/>
                        <a14:foregroundMark x1="24333" y1="51429" x2="24333" y2="51429"/>
                        <a14:foregroundMark x1="25333" y1="57500" x2="25333" y2="57500"/>
                        <a14:foregroundMark x1="55889" y1="87857" x2="55889" y2="87857"/>
                        <a14:backgroundMark x1="41778" y1="11071" x2="42000" y2="11786"/>
                        <a14:backgroundMark x1="35667" y1="25000" x2="35222" y2="25714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0658" y="7298600"/>
            <a:ext cx="4948287" cy="3078934"/>
          </a:xfrm>
          <a:prstGeom prst="rect">
            <a:avLst/>
          </a:prstGeom>
        </p:spPr>
      </p:pic>
      <p:sp>
        <p:nvSpPr>
          <p:cNvPr id="40" name="Szövegdoboz 39">
            <a:extLst>
              <a:ext uri="{FF2B5EF4-FFF2-40B4-BE49-F238E27FC236}">
                <a16:creationId xmlns:a16="http://schemas.microsoft.com/office/drawing/2014/main" id="{E0E9DE83-55DA-4B56-A078-ACD2522A70CA}"/>
              </a:ext>
            </a:extLst>
          </p:cNvPr>
          <p:cNvSpPr txBox="1"/>
          <p:nvPr/>
        </p:nvSpPr>
        <p:spPr>
          <a:xfrm>
            <a:off x="-3823436" y="1766523"/>
            <a:ext cx="436103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kumimoji="0" lang="hu-HU" altLang="en" sz="5400" b="1" i="0" u="none" strike="noStrike" kern="0" normalizeH="0" baseline="0" noProof="0" dirty="0">
                <a:ln/>
                <a:solidFill>
                  <a:schemeClr val="bg1"/>
                </a:solidFill>
                <a:uLnTx/>
                <a:uFillTx/>
                <a:latin typeface="Showcard Gothic" panose="04020904020102020604" pitchFamily="82" charset="0"/>
                <a:cs typeface="Varela Round"/>
                <a:sym typeface="Varela Round"/>
              </a:rPr>
              <a:t>Napelem</a:t>
            </a:r>
            <a:endParaRPr lang="hu-HU" sz="4000" b="1" dirty="0">
              <a:ln/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BC5073E4-2274-48AE-8466-7069611F1D3D}"/>
              </a:ext>
            </a:extLst>
          </p:cNvPr>
          <p:cNvSpPr txBox="1"/>
          <p:nvPr/>
        </p:nvSpPr>
        <p:spPr>
          <a:xfrm>
            <a:off x="-3805430" y="4613023"/>
            <a:ext cx="40907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Jelenleg Magyarországon leginkább a multi cégeknél elterjedt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Okosterem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6A429B27-AD72-4E16-A601-57ED943BFECC}"/>
              </a:ext>
            </a:extLst>
          </p:cNvPr>
          <p:cNvSpPr txBox="1"/>
          <p:nvPr/>
        </p:nvSpPr>
        <p:spPr>
          <a:xfrm>
            <a:off x="-3805430" y="2979556"/>
            <a:ext cx="6588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Végtelen mennyiség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Értéknövelés</a:t>
            </a: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64539025-896A-41DE-8C3C-B81FF887F995}"/>
              </a:ext>
            </a:extLst>
          </p:cNvPr>
          <p:cNvSpPr txBox="1"/>
          <p:nvPr/>
        </p:nvSpPr>
        <p:spPr>
          <a:xfrm>
            <a:off x="-3805430" y="4014585"/>
            <a:ext cx="6588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Saját áram</a:t>
            </a:r>
          </a:p>
        </p:txBody>
      </p:sp>
      <p:pic>
        <p:nvPicPr>
          <p:cNvPr id="66" name="Kép 65">
            <a:extLst>
              <a:ext uri="{FF2B5EF4-FFF2-40B4-BE49-F238E27FC236}">
                <a16:creationId xmlns:a16="http://schemas.microsoft.com/office/drawing/2014/main" id="{47B3EA56-07D0-4522-9531-B57B060F6C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33317"/>
          <a:stretch/>
        </p:blipFill>
        <p:spPr>
          <a:xfrm>
            <a:off x="7623693" y="-15592"/>
            <a:ext cx="4580615" cy="6858000"/>
          </a:xfrm>
          <a:prstGeom prst="rect">
            <a:avLst/>
          </a:prstGeom>
        </p:spPr>
      </p:pic>
      <p:sp>
        <p:nvSpPr>
          <p:cNvPr id="67" name="Téglalap 66">
            <a:extLst>
              <a:ext uri="{FF2B5EF4-FFF2-40B4-BE49-F238E27FC236}">
                <a16:creationId xmlns:a16="http://schemas.microsoft.com/office/drawing/2014/main" id="{A64FB944-A1D1-4B19-8FA1-022FF42C5DEB}"/>
              </a:ext>
            </a:extLst>
          </p:cNvPr>
          <p:cNvSpPr/>
          <p:nvPr/>
        </p:nvSpPr>
        <p:spPr>
          <a:xfrm>
            <a:off x="2430896" y="0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8" name="Téglalap 67">
            <a:extLst>
              <a:ext uri="{FF2B5EF4-FFF2-40B4-BE49-F238E27FC236}">
                <a16:creationId xmlns:a16="http://schemas.microsoft.com/office/drawing/2014/main" id="{02817AAE-AE29-47B9-8290-B82B5B6844EE}"/>
              </a:ext>
            </a:extLst>
          </p:cNvPr>
          <p:cNvSpPr/>
          <p:nvPr/>
        </p:nvSpPr>
        <p:spPr>
          <a:xfrm>
            <a:off x="4868096" y="0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72" name="Csoportba foglalás 71">
            <a:extLst>
              <a:ext uri="{FF2B5EF4-FFF2-40B4-BE49-F238E27FC236}">
                <a16:creationId xmlns:a16="http://schemas.microsoft.com/office/drawing/2014/main" id="{6795F11B-6F90-41EF-ADE4-453BF1600EF8}"/>
              </a:ext>
            </a:extLst>
          </p:cNvPr>
          <p:cNvGrpSpPr/>
          <p:nvPr/>
        </p:nvGrpSpPr>
        <p:grpSpPr>
          <a:xfrm>
            <a:off x="2754330" y="3456330"/>
            <a:ext cx="1778026" cy="1754659"/>
            <a:chOff x="5219944" y="1297459"/>
            <a:chExt cx="1778026" cy="1754659"/>
          </a:xfrm>
        </p:grpSpPr>
        <p:sp>
          <p:nvSpPr>
            <p:cNvPr id="73" name="Ellipszis 72">
              <a:extLst>
                <a:ext uri="{FF2B5EF4-FFF2-40B4-BE49-F238E27FC236}">
                  <a16:creationId xmlns:a16="http://schemas.microsoft.com/office/drawing/2014/main" id="{A91F1803-1FB2-4464-B515-7C167D2B5FD0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4" name="Kép 73">
              <a:extLst>
                <a:ext uri="{FF2B5EF4-FFF2-40B4-BE49-F238E27FC236}">
                  <a16:creationId xmlns:a16="http://schemas.microsoft.com/office/drawing/2014/main" id="{9B134773-27D9-4F25-B2C0-FE46337B8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75" name="Téglalap 74">
            <a:extLst>
              <a:ext uri="{FF2B5EF4-FFF2-40B4-BE49-F238E27FC236}">
                <a16:creationId xmlns:a16="http://schemas.microsoft.com/office/drawing/2014/main" id="{2B6FDFE1-BDB2-43E8-8B07-93A67FEC1F7D}"/>
              </a:ext>
            </a:extLst>
          </p:cNvPr>
          <p:cNvSpPr/>
          <p:nvPr/>
        </p:nvSpPr>
        <p:spPr>
          <a:xfrm>
            <a:off x="7317602" y="-23789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6" name="Téglalap 75">
            <a:extLst>
              <a:ext uri="{FF2B5EF4-FFF2-40B4-BE49-F238E27FC236}">
                <a16:creationId xmlns:a16="http://schemas.microsoft.com/office/drawing/2014/main" id="{02364252-3FAC-4EB2-B176-014B2B3A4B85}"/>
              </a:ext>
            </a:extLst>
          </p:cNvPr>
          <p:cNvSpPr/>
          <p:nvPr/>
        </p:nvSpPr>
        <p:spPr>
          <a:xfrm>
            <a:off x="9754802" y="-23789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77" name="Csoportba foglalás 76">
            <a:extLst>
              <a:ext uri="{FF2B5EF4-FFF2-40B4-BE49-F238E27FC236}">
                <a16:creationId xmlns:a16="http://schemas.microsoft.com/office/drawing/2014/main" id="{9B6966CD-9623-4630-A811-6A22A01E19A2}"/>
              </a:ext>
            </a:extLst>
          </p:cNvPr>
          <p:cNvGrpSpPr/>
          <p:nvPr/>
        </p:nvGrpSpPr>
        <p:grpSpPr>
          <a:xfrm>
            <a:off x="10060893" y="1303838"/>
            <a:ext cx="3745141" cy="1754659"/>
            <a:chOff x="7775361" y="3433458"/>
            <a:chExt cx="3745141" cy="1754659"/>
          </a:xfrm>
        </p:grpSpPr>
        <p:sp>
          <p:nvSpPr>
            <p:cNvPr id="78" name="Ellipszis 77">
              <a:extLst>
                <a:ext uri="{FF2B5EF4-FFF2-40B4-BE49-F238E27FC236}">
                  <a16:creationId xmlns:a16="http://schemas.microsoft.com/office/drawing/2014/main" id="{2B3DCE8D-1412-4A89-B832-F9789D159B59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9" name="Kép 78">
              <a:extLst>
                <a:ext uri="{FF2B5EF4-FFF2-40B4-BE49-F238E27FC236}">
                  <a16:creationId xmlns:a16="http://schemas.microsoft.com/office/drawing/2014/main" id="{AE2EEC67-8389-4CC3-954E-9321A5DEF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80" name="Csoportba foglalás 79">
            <a:extLst>
              <a:ext uri="{FF2B5EF4-FFF2-40B4-BE49-F238E27FC236}">
                <a16:creationId xmlns:a16="http://schemas.microsoft.com/office/drawing/2014/main" id="{7DE4D292-8BA4-4E64-9025-606E04DA9D8C}"/>
              </a:ext>
            </a:extLst>
          </p:cNvPr>
          <p:cNvGrpSpPr/>
          <p:nvPr/>
        </p:nvGrpSpPr>
        <p:grpSpPr>
          <a:xfrm>
            <a:off x="5210574" y="1275780"/>
            <a:ext cx="1752243" cy="1754659"/>
            <a:chOff x="10255408" y="1372511"/>
            <a:chExt cx="1778026" cy="1768921"/>
          </a:xfrm>
        </p:grpSpPr>
        <p:sp>
          <p:nvSpPr>
            <p:cNvPr id="81" name="Ellipszis 80">
              <a:extLst>
                <a:ext uri="{FF2B5EF4-FFF2-40B4-BE49-F238E27FC236}">
                  <a16:creationId xmlns:a16="http://schemas.microsoft.com/office/drawing/2014/main" id="{CCBC00D9-82D9-4AAC-ACA3-AEE53194A9C7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2" name="Kép 81">
              <a:extLst>
                <a:ext uri="{FF2B5EF4-FFF2-40B4-BE49-F238E27FC236}">
                  <a16:creationId xmlns:a16="http://schemas.microsoft.com/office/drawing/2014/main" id="{ED71158C-91B2-457B-BB9D-FFC5538B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69" name="Csoportba foglalás 68">
            <a:extLst>
              <a:ext uri="{FF2B5EF4-FFF2-40B4-BE49-F238E27FC236}">
                <a16:creationId xmlns:a16="http://schemas.microsoft.com/office/drawing/2014/main" id="{E05CF9F5-089D-4623-BD89-93A753736278}"/>
              </a:ext>
            </a:extLst>
          </p:cNvPr>
          <p:cNvGrpSpPr/>
          <p:nvPr/>
        </p:nvGrpSpPr>
        <p:grpSpPr>
          <a:xfrm>
            <a:off x="7700900" y="3393962"/>
            <a:ext cx="1778026" cy="1754659"/>
            <a:chOff x="2695645" y="3429000"/>
            <a:chExt cx="1778026" cy="1754659"/>
          </a:xfrm>
        </p:grpSpPr>
        <p:sp>
          <p:nvSpPr>
            <p:cNvPr id="70" name="Ellipszis 69">
              <a:extLst>
                <a:ext uri="{FF2B5EF4-FFF2-40B4-BE49-F238E27FC236}">
                  <a16:creationId xmlns:a16="http://schemas.microsoft.com/office/drawing/2014/main" id="{7B40C5F6-1D89-4EF4-837E-54E6D9675596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1" name="Picture 6" descr="A wind turbine symbol. 4/4. kép">
              <a:extLst>
                <a:ext uri="{FF2B5EF4-FFF2-40B4-BE49-F238E27FC236}">
                  <a16:creationId xmlns:a16="http://schemas.microsoft.com/office/drawing/2014/main" id="{71DC6B65-F867-40B3-B78D-486BCD0BA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232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églalap 53">
            <a:extLst>
              <a:ext uri="{FF2B5EF4-FFF2-40B4-BE49-F238E27FC236}">
                <a16:creationId xmlns:a16="http://schemas.microsoft.com/office/drawing/2014/main" id="{B0A50439-6D35-4574-A751-1E87E93DF213}"/>
              </a:ext>
            </a:extLst>
          </p:cNvPr>
          <p:cNvSpPr/>
          <p:nvPr/>
        </p:nvSpPr>
        <p:spPr>
          <a:xfrm>
            <a:off x="3000" y="-15940"/>
            <a:ext cx="4542947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FDD811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512EA1E9-9E25-4789-9B42-230141F72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3" r="50934" b="15646"/>
          <a:stretch/>
        </p:blipFill>
        <p:spPr>
          <a:xfrm>
            <a:off x="4841347" y="0"/>
            <a:ext cx="7347653" cy="680620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3DC4879-A6CB-4690-81D7-D159DDB8A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347" y="-15940"/>
            <a:ext cx="7347654" cy="6858000"/>
          </a:xfrm>
          <a:prstGeom prst="rect">
            <a:avLst/>
          </a:prstGeom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E2DA2232-4AE9-401F-BC60-36A6E51BED76}"/>
              </a:ext>
            </a:extLst>
          </p:cNvPr>
          <p:cNvSpPr txBox="1"/>
          <p:nvPr/>
        </p:nvSpPr>
        <p:spPr>
          <a:xfrm>
            <a:off x="668983" y="1805409"/>
            <a:ext cx="436103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kumimoji="0" lang="hu-HU" altLang="en" sz="5400" b="1" i="0" u="none" strike="noStrike" kern="0" normalizeH="0" baseline="0" noProof="0" dirty="0">
                <a:ln/>
                <a:solidFill>
                  <a:schemeClr val="bg1"/>
                </a:solidFill>
                <a:uLnTx/>
                <a:uFillTx/>
                <a:latin typeface="Showcard Gothic" panose="04020904020102020604" pitchFamily="82" charset="0"/>
                <a:cs typeface="Varela Round"/>
                <a:sym typeface="Varela Round"/>
              </a:rPr>
              <a:t>Napelem</a:t>
            </a:r>
            <a:endParaRPr lang="hu-HU" sz="4000" b="1" dirty="0">
              <a:ln/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1D28A73B-1805-4801-9BC3-F83E4B236DE5}"/>
              </a:ext>
            </a:extLst>
          </p:cNvPr>
          <p:cNvSpPr txBox="1"/>
          <p:nvPr/>
        </p:nvSpPr>
        <p:spPr>
          <a:xfrm>
            <a:off x="686989" y="4651909"/>
            <a:ext cx="40907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Jelenleg Magyarországon leginkább a multicégeknél elterjedt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Okosterem</a:t>
            </a:r>
          </a:p>
        </p:txBody>
      </p: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6A4C8F49-BFE0-49D1-92B5-3F8D8B9D73B0}"/>
              </a:ext>
            </a:extLst>
          </p:cNvPr>
          <p:cNvSpPr txBox="1"/>
          <p:nvPr/>
        </p:nvSpPr>
        <p:spPr>
          <a:xfrm>
            <a:off x="686989" y="2784755"/>
            <a:ext cx="6588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Végtelen mennyiség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be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Értéknövelés</a:t>
            </a: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B902A32E-05D8-4F73-953C-DEB06E898B85}"/>
              </a:ext>
            </a:extLst>
          </p:cNvPr>
          <p:cNvSpPr txBox="1"/>
          <p:nvPr/>
        </p:nvSpPr>
        <p:spPr>
          <a:xfrm>
            <a:off x="686989" y="4053471"/>
            <a:ext cx="6588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Saját áram</a:t>
            </a:r>
          </a:p>
        </p:txBody>
      </p:sp>
      <p:pic>
        <p:nvPicPr>
          <p:cNvPr id="30" name="Kép 29">
            <a:extLst>
              <a:ext uri="{FF2B5EF4-FFF2-40B4-BE49-F238E27FC236}">
                <a16:creationId xmlns:a16="http://schemas.microsoft.com/office/drawing/2014/main" id="{FF0ACA58-7BA0-4ED6-A2D9-50DE87A62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2" y="-6083209"/>
            <a:ext cx="5591260" cy="494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CB2B2F64-E10F-4751-83E0-E55DEF069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40" y="-6083209"/>
            <a:ext cx="3837859" cy="494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2" name="Csoportba foglalás 61">
            <a:extLst>
              <a:ext uri="{FF2B5EF4-FFF2-40B4-BE49-F238E27FC236}">
                <a16:creationId xmlns:a16="http://schemas.microsoft.com/office/drawing/2014/main" id="{D3C058E9-1233-4EC3-889A-E5A499E70467}"/>
              </a:ext>
            </a:extLst>
          </p:cNvPr>
          <p:cNvGrpSpPr/>
          <p:nvPr/>
        </p:nvGrpSpPr>
        <p:grpSpPr>
          <a:xfrm>
            <a:off x="887555" y="-1005038"/>
            <a:ext cx="2615040" cy="2622707"/>
            <a:chOff x="315374" y="1297459"/>
            <a:chExt cx="1778026" cy="1754659"/>
          </a:xfrm>
        </p:grpSpPr>
        <p:sp>
          <p:nvSpPr>
            <p:cNvPr id="63" name="Ellipszis 62">
              <a:extLst>
                <a:ext uri="{FF2B5EF4-FFF2-40B4-BE49-F238E27FC236}">
                  <a16:creationId xmlns:a16="http://schemas.microsoft.com/office/drawing/2014/main" id="{B3E5FC44-3A7C-4815-BA0E-1C7014482A3D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64" name="Picture 2" descr="A sun symbol. 3/4. kép">
              <a:extLst>
                <a:ext uri="{FF2B5EF4-FFF2-40B4-BE49-F238E27FC236}">
                  <a16:creationId xmlns:a16="http://schemas.microsoft.com/office/drawing/2014/main" id="{70675C1E-8E67-4661-888F-EB83BE860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0" name="Kép 89">
            <a:extLst>
              <a:ext uri="{FF2B5EF4-FFF2-40B4-BE49-F238E27FC236}">
                <a16:creationId xmlns:a16="http://schemas.microsoft.com/office/drawing/2014/main" id="{355B1FC1-E8D3-4DA2-A697-957727EAF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3" r="50934" b="15646"/>
          <a:stretch/>
        </p:blipFill>
        <p:spPr>
          <a:xfrm>
            <a:off x="14663040" y="25899"/>
            <a:ext cx="7347653" cy="6806202"/>
          </a:xfrm>
          <a:prstGeom prst="rect">
            <a:avLst/>
          </a:prstGeom>
        </p:spPr>
      </p:pic>
      <p:pic>
        <p:nvPicPr>
          <p:cNvPr id="91" name="Kép 90">
            <a:extLst>
              <a:ext uri="{FF2B5EF4-FFF2-40B4-BE49-F238E27FC236}">
                <a16:creationId xmlns:a16="http://schemas.microsoft.com/office/drawing/2014/main" id="{1E88FFFF-6705-483B-98D1-473D9D3DF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741" y="0"/>
            <a:ext cx="7347654" cy="6858000"/>
          </a:xfrm>
          <a:prstGeom prst="rect">
            <a:avLst/>
          </a:prstGeom>
        </p:spPr>
      </p:pic>
      <p:pic>
        <p:nvPicPr>
          <p:cNvPr id="92" name="Kép 91">
            <a:extLst>
              <a:ext uri="{FF2B5EF4-FFF2-40B4-BE49-F238E27FC236}">
                <a16:creationId xmlns:a16="http://schemas.microsoft.com/office/drawing/2014/main" id="{13E2A90C-77C0-4FE8-AF18-285C8E1282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33317"/>
          <a:stretch/>
        </p:blipFill>
        <p:spPr>
          <a:xfrm>
            <a:off x="17445386" y="10307"/>
            <a:ext cx="4580615" cy="6858000"/>
          </a:xfrm>
          <a:prstGeom prst="rect">
            <a:avLst/>
          </a:prstGeom>
        </p:spPr>
      </p:pic>
      <p:sp>
        <p:nvSpPr>
          <p:cNvPr id="93" name="Téglalap 92">
            <a:extLst>
              <a:ext uri="{FF2B5EF4-FFF2-40B4-BE49-F238E27FC236}">
                <a16:creationId xmlns:a16="http://schemas.microsoft.com/office/drawing/2014/main" id="{D8B061F2-6F0E-4EF1-B913-33DF09FD02DE}"/>
              </a:ext>
            </a:extLst>
          </p:cNvPr>
          <p:cNvSpPr/>
          <p:nvPr/>
        </p:nvSpPr>
        <p:spPr>
          <a:xfrm>
            <a:off x="12252589" y="25899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4" name="Téglalap 93">
            <a:extLst>
              <a:ext uri="{FF2B5EF4-FFF2-40B4-BE49-F238E27FC236}">
                <a16:creationId xmlns:a16="http://schemas.microsoft.com/office/drawing/2014/main" id="{5CDB9C8A-9948-4A1A-A1D1-E1C9FD4C3B0E}"/>
              </a:ext>
            </a:extLst>
          </p:cNvPr>
          <p:cNvSpPr/>
          <p:nvPr/>
        </p:nvSpPr>
        <p:spPr>
          <a:xfrm>
            <a:off x="14689789" y="25899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5" name="Csoportba foglalás 94">
            <a:extLst>
              <a:ext uri="{FF2B5EF4-FFF2-40B4-BE49-F238E27FC236}">
                <a16:creationId xmlns:a16="http://schemas.microsoft.com/office/drawing/2014/main" id="{9D80DDE9-41AA-4A42-AE11-FF31C78DCBA4}"/>
              </a:ext>
            </a:extLst>
          </p:cNvPr>
          <p:cNvGrpSpPr/>
          <p:nvPr/>
        </p:nvGrpSpPr>
        <p:grpSpPr>
          <a:xfrm>
            <a:off x="12576023" y="3482229"/>
            <a:ext cx="1778026" cy="1754659"/>
            <a:chOff x="5219944" y="1297459"/>
            <a:chExt cx="1778026" cy="1754659"/>
          </a:xfrm>
        </p:grpSpPr>
        <p:sp>
          <p:nvSpPr>
            <p:cNvPr id="96" name="Ellipszis 95">
              <a:extLst>
                <a:ext uri="{FF2B5EF4-FFF2-40B4-BE49-F238E27FC236}">
                  <a16:creationId xmlns:a16="http://schemas.microsoft.com/office/drawing/2014/main" id="{7AC878F7-2B51-4C30-9596-ECE334E5407A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7" name="Kép 96">
              <a:extLst>
                <a:ext uri="{FF2B5EF4-FFF2-40B4-BE49-F238E27FC236}">
                  <a16:creationId xmlns:a16="http://schemas.microsoft.com/office/drawing/2014/main" id="{5F22AB8C-04AB-44C8-AFB2-8A626FDA3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98" name="Téglalap 97">
            <a:extLst>
              <a:ext uri="{FF2B5EF4-FFF2-40B4-BE49-F238E27FC236}">
                <a16:creationId xmlns:a16="http://schemas.microsoft.com/office/drawing/2014/main" id="{9656AB2D-C5D0-4C0F-9606-DA557F37EFCF}"/>
              </a:ext>
            </a:extLst>
          </p:cNvPr>
          <p:cNvSpPr/>
          <p:nvPr/>
        </p:nvSpPr>
        <p:spPr>
          <a:xfrm>
            <a:off x="17139295" y="2110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Téglalap 98">
            <a:extLst>
              <a:ext uri="{FF2B5EF4-FFF2-40B4-BE49-F238E27FC236}">
                <a16:creationId xmlns:a16="http://schemas.microsoft.com/office/drawing/2014/main" id="{8F83FDA1-B4D6-4D64-B1C4-4CC0EB918B61}"/>
              </a:ext>
            </a:extLst>
          </p:cNvPr>
          <p:cNvSpPr/>
          <p:nvPr/>
        </p:nvSpPr>
        <p:spPr>
          <a:xfrm>
            <a:off x="19576495" y="2110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00" name="Csoportba foglalás 99">
            <a:extLst>
              <a:ext uri="{FF2B5EF4-FFF2-40B4-BE49-F238E27FC236}">
                <a16:creationId xmlns:a16="http://schemas.microsoft.com/office/drawing/2014/main" id="{967C29CE-967E-4C08-91E5-04E87A39FCCF}"/>
              </a:ext>
            </a:extLst>
          </p:cNvPr>
          <p:cNvGrpSpPr/>
          <p:nvPr/>
        </p:nvGrpSpPr>
        <p:grpSpPr>
          <a:xfrm>
            <a:off x="19882586" y="1329737"/>
            <a:ext cx="3745141" cy="1754659"/>
            <a:chOff x="7775361" y="3433458"/>
            <a:chExt cx="3745141" cy="1754659"/>
          </a:xfrm>
        </p:grpSpPr>
        <p:sp>
          <p:nvSpPr>
            <p:cNvPr id="101" name="Ellipszis 100">
              <a:extLst>
                <a:ext uri="{FF2B5EF4-FFF2-40B4-BE49-F238E27FC236}">
                  <a16:creationId xmlns:a16="http://schemas.microsoft.com/office/drawing/2014/main" id="{CF0A3DE3-7DB5-4C24-B3C4-46B76542CDB1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2" name="Kép 101">
              <a:extLst>
                <a:ext uri="{FF2B5EF4-FFF2-40B4-BE49-F238E27FC236}">
                  <a16:creationId xmlns:a16="http://schemas.microsoft.com/office/drawing/2014/main" id="{0A211C48-A6E3-4255-B4F4-DE0DF0BFD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103" name="Csoportba foglalás 102">
            <a:extLst>
              <a:ext uri="{FF2B5EF4-FFF2-40B4-BE49-F238E27FC236}">
                <a16:creationId xmlns:a16="http://schemas.microsoft.com/office/drawing/2014/main" id="{398A4DDF-A127-4CDA-894F-ED6E12589E35}"/>
              </a:ext>
            </a:extLst>
          </p:cNvPr>
          <p:cNvGrpSpPr/>
          <p:nvPr/>
        </p:nvGrpSpPr>
        <p:grpSpPr>
          <a:xfrm>
            <a:off x="15032267" y="1301679"/>
            <a:ext cx="1752243" cy="1754659"/>
            <a:chOff x="10255408" y="1372511"/>
            <a:chExt cx="1778026" cy="1768921"/>
          </a:xfrm>
        </p:grpSpPr>
        <p:sp>
          <p:nvSpPr>
            <p:cNvPr id="104" name="Ellipszis 103">
              <a:extLst>
                <a:ext uri="{FF2B5EF4-FFF2-40B4-BE49-F238E27FC236}">
                  <a16:creationId xmlns:a16="http://schemas.microsoft.com/office/drawing/2014/main" id="{19A2B012-6622-4F06-B8F5-07E7C9C3202B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5" name="Kép 104">
              <a:extLst>
                <a:ext uri="{FF2B5EF4-FFF2-40B4-BE49-F238E27FC236}">
                  <a16:creationId xmlns:a16="http://schemas.microsoft.com/office/drawing/2014/main" id="{7EF70253-9CD9-428B-8650-99F32FBD0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106" name="Csoportba foglalás 105">
            <a:extLst>
              <a:ext uri="{FF2B5EF4-FFF2-40B4-BE49-F238E27FC236}">
                <a16:creationId xmlns:a16="http://schemas.microsoft.com/office/drawing/2014/main" id="{1018FA46-8378-4944-BC02-D3499A4E782F}"/>
              </a:ext>
            </a:extLst>
          </p:cNvPr>
          <p:cNvGrpSpPr/>
          <p:nvPr/>
        </p:nvGrpSpPr>
        <p:grpSpPr>
          <a:xfrm>
            <a:off x="17522593" y="3419861"/>
            <a:ext cx="1778026" cy="1754659"/>
            <a:chOff x="2695645" y="3429000"/>
            <a:chExt cx="1778026" cy="1754659"/>
          </a:xfrm>
        </p:grpSpPr>
        <p:sp>
          <p:nvSpPr>
            <p:cNvPr id="107" name="Ellipszis 106">
              <a:extLst>
                <a:ext uri="{FF2B5EF4-FFF2-40B4-BE49-F238E27FC236}">
                  <a16:creationId xmlns:a16="http://schemas.microsoft.com/office/drawing/2014/main" id="{F952FFDF-CDB0-4317-BED8-09CD33FD0640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8" name="Picture 6" descr="A wind turbine symbol. 4/4. kép">
              <a:extLst>
                <a:ext uri="{FF2B5EF4-FFF2-40B4-BE49-F238E27FC236}">
                  <a16:creationId xmlns:a16="http://schemas.microsoft.com/office/drawing/2014/main" id="{AFAB50FE-4AF0-47A3-B321-AE9661E93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269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Kép 52">
            <a:extLst>
              <a:ext uri="{FF2B5EF4-FFF2-40B4-BE49-F238E27FC236}">
                <a16:creationId xmlns:a16="http://schemas.microsoft.com/office/drawing/2014/main" id="{0C316B26-A5CC-40AD-9764-E61B1D571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9" y="810888"/>
            <a:ext cx="5591260" cy="494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Kép 55">
            <a:extLst>
              <a:ext uri="{FF2B5EF4-FFF2-40B4-BE49-F238E27FC236}">
                <a16:creationId xmlns:a16="http://schemas.microsoft.com/office/drawing/2014/main" id="{B7B6A0ED-5C61-4275-8BCF-2B9439FDE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0" y="810888"/>
            <a:ext cx="3837859" cy="494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églalap 32">
            <a:extLst>
              <a:ext uri="{FF2B5EF4-FFF2-40B4-BE49-F238E27FC236}">
                <a16:creationId xmlns:a16="http://schemas.microsoft.com/office/drawing/2014/main" id="{28DFD721-8FF1-4CFD-B196-CA98F2B6A21B}"/>
              </a:ext>
            </a:extLst>
          </p:cNvPr>
          <p:cNvSpPr/>
          <p:nvPr/>
        </p:nvSpPr>
        <p:spPr>
          <a:xfrm>
            <a:off x="0" y="8061260"/>
            <a:ext cx="4542947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4" name="Kép 33">
            <a:extLst>
              <a:ext uri="{FF2B5EF4-FFF2-40B4-BE49-F238E27FC236}">
                <a16:creationId xmlns:a16="http://schemas.microsoft.com/office/drawing/2014/main" id="{9972B794-8EC8-45E7-9B0B-3D0C422ECD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53" r="50934" b="15646"/>
          <a:stretch/>
        </p:blipFill>
        <p:spPr>
          <a:xfrm>
            <a:off x="4838347" y="8077200"/>
            <a:ext cx="7347653" cy="6806202"/>
          </a:xfrm>
          <a:prstGeom prst="rect">
            <a:avLst/>
          </a:prstGeom>
        </p:spPr>
      </p:pic>
      <p:pic>
        <p:nvPicPr>
          <p:cNvPr id="35" name="Kép 34">
            <a:extLst>
              <a:ext uri="{FF2B5EF4-FFF2-40B4-BE49-F238E27FC236}">
                <a16:creationId xmlns:a16="http://schemas.microsoft.com/office/drawing/2014/main" id="{CB369540-63BC-4B3C-9C23-C84335D48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347" y="8061260"/>
            <a:ext cx="7347654" cy="6858000"/>
          </a:xfrm>
          <a:prstGeom prst="rect">
            <a:avLst/>
          </a:prstGeom>
        </p:spPr>
      </p:pic>
      <p:sp>
        <p:nvSpPr>
          <p:cNvPr id="36" name="Szövegdoboz 35">
            <a:extLst>
              <a:ext uri="{FF2B5EF4-FFF2-40B4-BE49-F238E27FC236}">
                <a16:creationId xmlns:a16="http://schemas.microsoft.com/office/drawing/2014/main" id="{D739AD99-F33F-415C-84FD-BBA921A4EACE}"/>
              </a:ext>
            </a:extLst>
          </p:cNvPr>
          <p:cNvSpPr txBox="1"/>
          <p:nvPr/>
        </p:nvSpPr>
        <p:spPr>
          <a:xfrm>
            <a:off x="665983" y="9882609"/>
            <a:ext cx="436103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kumimoji="0" lang="hu-HU" altLang="en" sz="5400" b="1" i="0" u="none" strike="noStrike" kern="0" normalizeH="0" baseline="0" noProof="0" dirty="0">
                <a:ln/>
                <a:solidFill>
                  <a:schemeClr val="bg1"/>
                </a:solidFill>
                <a:uLnTx/>
                <a:uFillTx/>
                <a:latin typeface="Showcard Gothic" panose="04020904020102020604" pitchFamily="82" charset="0"/>
                <a:cs typeface="Varela Round"/>
                <a:sym typeface="Varela Round"/>
              </a:rPr>
              <a:t>Napelem</a:t>
            </a:r>
            <a:endParaRPr lang="hu-HU" sz="4000" b="1" dirty="0">
              <a:ln/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9C7546F6-0A32-4920-88F3-7B25B9269606}"/>
              </a:ext>
            </a:extLst>
          </p:cNvPr>
          <p:cNvSpPr txBox="1"/>
          <p:nvPr/>
        </p:nvSpPr>
        <p:spPr>
          <a:xfrm>
            <a:off x="683989" y="12729109"/>
            <a:ext cx="40907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Jelenleg Magyarországon leginkább a multi cégeknél elterjedt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Okosterem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14099572-3DA5-4342-BEA4-46FC357FAB9E}"/>
              </a:ext>
            </a:extLst>
          </p:cNvPr>
          <p:cNvSpPr txBox="1"/>
          <p:nvPr/>
        </p:nvSpPr>
        <p:spPr>
          <a:xfrm>
            <a:off x="683989" y="11095642"/>
            <a:ext cx="6588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Végtelen mennyiség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Értéknövelés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2DF4D462-074F-40C3-A472-DE3771579BED}"/>
              </a:ext>
            </a:extLst>
          </p:cNvPr>
          <p:cNvSpPr txBox="1"/>
          <p:nvPr/>
        </p:nvSpPr>
        <p:spPr>
          <a:xfrm>
            <a:off x="683989" y="12130671"/>
            <a:ext cx="6588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bel"/>
              </a:rPr>
              <a:t>Saját áram</a:t>
            </a:r>
          </a:p>
        </p:txBody>
      </p:sp>
      <p:grpSp>
        <p:nvGrpSpPr>
          <p:cNvPr id="40" name="Csoportba foglalás 39">
            <a:extLst>
              <a:ext uri="{FF2B5EF4-FFF2-40B4-BE49-F238E27FC236}">
                <a16:creationId xmlns:a16="http://schemas.microsoft.com/office/drawing/2014/main" id="{741D4D39-B00A-442A-AC2D-7B919FE7984E}"/>
              </a:ext>
            </a:extLst>
          </p:cNvPr>
          <p:cNvGrpSpPr/>
          <p:nvPr/>
        </p:nvGrpSpPr>
        <p:grpSpPr>
          <a:xfrm>
            <a:off x="884555" y="7072162"/>
            <a:ext cx="2615040" cy="2622707"/>
            <a:chOff x="315374" y="1297459"/>
            <a:chExt cx="1778026" cy="1754659"/>
          </a:xfrm>
        </p:grpSpPr>
        <p:sp>
          <p:nvSpPr>
            <p:cNvPr id="41" name="Ellipszis 40">
              <a:extLst>
                <a:ext uri="{FF2B5EF4-FFF2-40B4-BE49-F238E27FC236}">
                  <a16:creationId xmlns:a16="http://schemas.microsoft.com/office/drawing/2014/main" id="{FEC26073-3024-4CF4-A0B7-0F7B88919DB9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2" name="Picture 2" descr="A sun symbol. 3/4. kép">
              <a:extLst>
                <a:ext uri="{FF2B5EF4-FFF2-40B4-BE49-F238E27FC236}">
                  <a16:creationId xmlns:a16="http://schemas.microsoft.com/office/drawing/2014/main" id="{3E425276-79B6-405C-905E-CB348486F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Kép 15">
            <a:extLst>
              <a:ext uri="{FF2B5EF4-FFF2-40B4-BE49-F238E27FC236}">
                <a16:creationId xmlns:a16="http://schemas.microsoft.com/office/drawing/2014/main" id="{97A18C94-3B06-43EE-9BF6-EAA3CF85E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9040" y="6924780"/>
            <a:ext cx="9113920" cy="683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62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Kép 57">
            <a:extLst>
              <a:ext uri="{FF2B5EF4-FFF2-40B4-BE49-F238E27FC236}">
                <a16:creationId xmlns:a16="http://schemas.microsoft.com/office/drawing/2014/main" id="{3E699E1D-3E20-4B44-BDF4-1A6C35BD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9" y="-6047112"/>
            <a:ext cx="5591260" cy="494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Kép 58">
            <a:extLst>
              <a:ext uri="{FF2B5EF4-FFF2-40B4-BE49-F238E27FC236}">
                <a16:creationId xmlns:a16="http://schemas.microsoft.com/office/drawing/2014/main" id="{7D97DD72-CF14-43A6-9591-779ED421D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0" y="-6047112"/>
            <a:ext cx="3837859" cy="494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Szövegdoboz 59">
            <a:extLst>
              <a:ext uri="{FF2B5EF4-FFF2-40B4-BE49-F238E27FC236}">
                <a16:creationId xmlns:a16="http://schemas.microsoft.com/office/drawing/2014/main" id="{909BE15E-8289-4C26-9D23-AC3E96DA2854}"/>
              </a:ext>
            </a:extLst>
          </p:cNvPr>
          <p:cNvSpPr txBox="1"/>
          <p:nvPr/>
        </p:nvSpPr>
        <p:spPr>
          <a:xfrm>
            <a:off x="565432" y="-3608335"/>
            <a:ext cx="62531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Szürkevíz</a:t>
            </a:r>
          </a:p>
        </p:txBody>
      </p:sp>
      <p:sp>
        <p:nvSpPr>
          <p:cNvPr id="61" name="Szövegdoboz 60">
            <a:extLst>
              <a:ext uri="{FF2B5EF4-FFF2-40B4-BE49-F238E27FC236}">
                <a16:creationId xmlns:a16="http://schemas.microsoft.com/office/drawing/2014/main" id="{7DB048DA-87A8-45A0-B16F-1D775709DA10}"/>
              </a:ext>
            </a:extLst>
          </p:cNvPr>
          <p:cNvSpPr txBox="1"/>
          <p:nvPr/>
        </p:nvSpPr>
        <p:spPr>
          <a:xfrm>
            <a:off x="565432" y="-2141485"/>
            <a:ext cx="35475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Esővíz </a:t>
            </a:r>
          </a:p>
          <a:p>
            <a:pPr>
              <a:buClr>
                <a:srgbClr val="000000"/>
              </a:buClr>
              <a:defRPr/>
            </a:pPr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Már egyszer felhasznált víz</a:t>
            </a:r>
          </a:p>
          <a:p>
            <a:pPr>
              <a:buClr>
                <a:srgbClr val="000000"/>
              </a:buClr>
              <a:defRPr/>
            </a:pPr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fajta szűrés lehetséges</a:t>
            </a:r>
          </a:p>
          <a:p>
            <a:endParaRPr lang="hu-HU" dirty="0"/>
          </a:p>
        </p:txBody>
      </p:sp>
      <p:pic>
        <p:nvPicPr>
          <p:cNvPr id="83" name="Kép 82">
            <a:extLst>
              <a:ext uri="{FF2B5EF4-FFF2-40B4-BE49-F238E27FC236}">
                <a16:creationId xmlns:a16="http://schemas.microsoft.com/office/drawing/2014/main" id="{E5C48FE6-A3EE-441D-B08C-E00AD0DFD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53" r="50934" b="15646"/>
          <a:stretch/>
        </p:blipFill>
        <p:spPr>
          <a:xfrm>
            <a:off x="4854188" y="6883899"/>
            <a:ext cx="7347653" cy="6806202"/>
          </a:xfrm>
          <a:prstGeom prst="rect">
            <a:avLst/>
          </a:prstGeom>
        </p:spPr>
      </p:pic>
      <p:pic>
        <p:nvPicPr>
          <p:cNvPr id="84" name="Kép 83">
            <a:extLst>
              <a:ext uri="{FF2B5EF4-FFF2-40B4-BE49-F238E27FC236}">
                <a16:creationId xmlns:a16="http://schemas.microsoft.com/office/drawing/2014/main" id="{499F1F91-96A7-49F4-8DBA-4BE33E7C8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889" y="6858000"/>
            <a:ext cx="7347654" cy="6858000"/>
          </a:xfrm>
          <a:prstGeom prst="rect">
            <a:avLst/>
          </a:prstGeom>
        </p:spPr>
      </p:pic>
      <p:sp>
        <p:nvSpPr>
          <p:cNvPr id="85" name="Téglalap 84">
            <a:extLst>
              <a:ext uri="{FF2B5EF4-FFF2-40B4-BE49-F238E27FC236}">
                <a16:creationId xmlns:a16="http://schemas.microsoft.com/office/drawing/2014/main" id="{BF1A4634-FF7F-4590-BF9D-89F5B242A08A}"/>
              </a:ext>
            </a:extLst>
          </p:cNvPr>
          <p:cNvSpPr/>
          <p:nvPr/>
        </p:nvSpPr>
        <p:spPr>
          <a:xfrm>
            <a:off x="12841" y="6883899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86" name="Csoportba foglalás 85">
            <a:extLst>
              <a:ext uri="{FF2B5EF4-FFF2-40B4-BE49-F238E27FC236}">
                <a16:creationId xmlns:a16="http://schemas.microsoft.com/office/drawing/2014/main" id="{55509945-34F9-49D4-B14E-736EE214F635}"/>
              </a:ext>
            </a:extLst>
          </p:cNvPr>
          <p:cNvGrpSpPr/>
          <p:nvPr/>
        </p:nvGrpSpPr>
        <p:grpSpPr>
          <a:xfrm>
            <a:off x="328215" y="8181358"/>
            <a:ext cx="1778026" cy="1754659"/>
            <a:chOff x="315374" y="1297459"/>
            <a:chExt cx="1778026" cy="1754659"/>
          </a:xfrm>
        </p:grpSpPr>
        <p:sp>
          <p:nvSpPr>
            <p:cNvPr id="87" name="Ellipszis 86">
              <a:extLst>
                <a:ext uri="{FF2B5EF4-FFF2-40B4-BE49-F238E27FC236}">
                  <a16:creationId xmlns:a16="http://schemas.microsoft.com/office/drawing/2014/main" id="{7E88D308-417C-4E7C-848D-AEEBB749CE15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8" name="Picture 2" descr="A sun symbol. 3/4. kép">
              <a:extLst>
                <a:ext uri="{FF2B5EF4-FFF2-40B4-BE49-F238E27FC236}">
                  <a16:creationId xmlns:a16="http://schemas.microsoft.com/office/drawing/2014/main" id="{BD82EE64-80BA-4523-99D8-548A02EC4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9" name="Kép 88">
            <a:extLst>
              <a:ext uri="{FF2B5EF4-FFF2-40B4-BE49-F238E27FC236}">
                <a16:creationId xmlns:a16="http://schemas.microsoft.com/office/drawing/2014/main" id="{2808F38D-4C31-4216-8D4B-3AD5B167EB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33317"/>
          <a:stretch/>
        </p:blipFill>
        <p:spPr>
          <a:xfrm>
            <a:off x="7636534" y="6868307"/>
            <a:ext cx="4580615" cy="6858000"/>
          </a:xfrm>
          <a:prstGeom prst="rect">
            <a:avLst/>
          </a:prstGeom>
        </p:spPr>
      </p:pic>
      <p:sp>
        <p:nvSpPr>
          <p:cNvPr id="90" name="Téglalap 89">
            <a:extLst>
              <a:ext uri="{FF2B5EF4-FFF2-40B4-BE49-F238E27FC236}">
                <a16:creationId xmlns:a16="http://schemas.microsoft.com/office/drawing/2014/main" id="{0CB61B9E-F200-4EAC-9A17-36958A79E505}"/>
              </a:ext>
            </a:extLst>
          </p:cNvPr>
          <p:cNvSpPr/>
          <p:nvPr/>
        </p:nvSpPr>
        <p:spPr>
          <a:xfrm>
            <a:off x="2443737" y="6883899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1" name="Téglalap 90">
            <a:extLst>
              <a:ext uri="{FF2B5EF4-FFF2-40B4-BE49-F238E27FC236}">
                <a16:creationId xmlns:a16="http://schemas.microsoft.com/office/drawing/2014/main" id="{CA296E1B-0893-4872-A6BE-F7E488BD3D05}"/>
              </a:ext>
            </a:extLst>
          </p:cNvPr>
          <p:cNvSpPr/>
          <p:nvPr/>
        </p:nvSpPr>
        <p:spPr>
          <a:xfrm>
            <a:off x="4880937" y="6883899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2" name="Csoportba foglalás 91">
            <a:extLst>
              <a:ext uri="{FF2B5EF4-FFF2-40B4-BE49-F238E27FC236}">
                <a16:creationId xmlns:a16="http://schemas.microsoft.com/office/drawing/2014/main" id="{7E2B187E-959C-4680-AFB1-DD3CD4974C5A}"/>
              </a:ext>
            </a:extLst>
          </p:cNvPr>
          <p:cNvGrpSpPr/>
          <p:nvPr/>
        </p:nvGrpSpPr>
        <p:grpSpPr>
          <a:xfrm>
            <a:off x="2767171" y="10340229"/>
            <a:ext cx="1778026" cy="1754659"/>
            <a:chOff x="5219944" y="1297459"/>
            <a:chExt cx="1778026" cy="1754659"/>
          </a:xfrm>
        </p:grpSpPr>
        <p:sp>
          <p:nvSpPr>
            <p:cNvPr id="93" name="Ellipszis 92">
              <a:extLst>
                <a:ext uri="{FF2B5EF4-FFF2-40B4-BE49-F238E27FC236}">
                  <a16:creationId xmlns:a16="http://schemas.microsoft.com/office/drawing/2014/main" id="{E59F9AF6-17F9-4137-8CEB-1FA67B9CEA3D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4" name="Kép 93">
              <a:extLst>
                <a:ext uri="{FF2B5EF4-FFF2-40B4-BE49-F238E27FC236}">
                  <a16:creationId xmlns:a16="http://schemas.microsoft.com/office/drawing/2014/main" id="{EEA73436-2B4A-4420-BB48-A3B44B4DE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95" name="Téglalap 94">
            <a:extLst>
              <a:ext uri="{FF2B5EF4-FFF2-40B4-BE49-F238E27FC236}">
                <a16:creationId xmlns:a16="http://schemas.microsoft.com/office/drawing/2014/main" id="{F5C4F23E-8B23-4AC6-AB52-BE0EC4801F3B}"/>
              </a:ext>
            </a:extLst>
          </p:cNvPr>
          <p:cNvSpPr/>
          <p:nvPr/>
        </p:nvSpPr>
        <p:spPr>
          <a:xfrm>
            <a:off x="7330443" y="6860110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" name="Téglalap 95">
            <a:extLst>
              <a:ext uri="{FF2B5EF4-FFF2-40B4-BE49-F238E27FC236}">
                <a16:creationId xmlns:a16="http://schemas.microsoft.com/office/drawing/2014/main" id="{5247CB9F-FB20-4B4A-990F-BD18A892A8B4}"/>
              </a:ext>
            </a:extLst>
          </p:cNvPr>
          <p:cNvSpPr/>
          <p:nvPr/>
        </p:nvSpPr>
        <p:spPr>
          <a:xfrm>
            <a:off x="9767643" y="6860110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7" name="Csoportba foglalás 96">
            <a:extLst>
              <a:ext uri="{FF2B5EF4-FFF2-40B4-BE49-F238E27FC236}">
                <a16:creationId xmlns:a16="http://schemas.microsoft.com/office/drawing/2014/main" id="{0E37CC6F-EF33-4C74-8834-FA61ABFA3D6E}"/>
              </a:ext>
            </a:extLst>
          </p:cNvPr>
          <p:cNvGrpSpPr/>
          <p:nvPr/>
        </p:nvGrpSpPr>
        <p:grpSpPr>
          <a:xfrm>
            <a:off x="10073734" y="8187737"/>
            <a:ext cx="3745141" cy="1754659"/>
            <a:chOff x="7775361" y="3433458"/>
            <a:chExt cx="3745141" cy="1754659"/>
          </a:xfrm>
        </p:grpSpPr>
        <p:sp>
          <p:nvSpPr>
            <p:cNvPr id="98" name="Ellipszis 97">
              <a:extLst>
                <a:ext uri="{FF2B5EF4-FFF2-40B4-BE49-F238E27FC236}">
                  <a16:creationId xmlns:a16="http://schemas.microsoft.com/office/drawing/2014/main" id="{446B7DFC-153E-477A-8634-F1D4AB816BCB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9" name="Kép 98">
              <a:extLst>
                <a:ext uri="{FF2B5EF4-FFF2-40B4-BE49-F238E27FC236}">
                  <a16:creationId xmlns:a16="http://schemas.microsoft.com/office/drawing/2014/main" id="{EA3C5A88-06F2-4E67-ADFE-EF6A8DCAE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100" name="Csoportba foglalás 99">
            <a:extLst>
              <a:ext uri="{FF2B5EF4-FFF2-40B4-BE49-F238E27FC236}">
                <a16:creationId xmlns:a16="http://schemas.microsoft.com/office/drawing/2014/main" id="{30749BC9-6525-46B4-B351-B4634DC03BF1}"/>
              </a:ext>
            </a:extLst>
          </p:cNvPr>
          <p:cNvGrpSpPr/>
          <p:nvPr/>
        </p:nvGrpSpPr>
        <p:grpSpPr>
          <a:xfrm>
            <a:off x="5223415" y="8159679"/>
            <a:ext cx="1752243" cy="1754659"/>
            <a:chOff x="10255408" y="1372511"/>
            <a:chExt cx="1778026" cy="1768921"/>
          </a:xfrm>
        </p:grpSpPr>
        <p:sp>
          <p:nvSpPr>
            <p:cNvPr id="101" name="Ellipszis 100">
              <a:extLst>
                <a:ext uri="{FF2B5EF4-FFF2-40B4-BE49-F238E27FC236}">
                  <a16:creationId xmlns:a16="http://schemas.microsoft.com/office/drawing/2014/main" id="{A7DB87DF-07F8-4B35-8E2C-4F1D7DDE8981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2" name="Kép 101">
              <a:extLst>
                <a:ext uri="{FF2B5EF4-FFF2-40B4-BE49-F238E27FC236}">
                  <a16:creationId xmlns:a16="http://schemas.microsoft.com/office/drawing/2014/main" id="{552B4F83-5A62-481C-826A-88557A2B1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103" name="Csoportba foglalás 102">
            <a:extLst>
              <a:ext uri="{FF2B5EF4-FFF2-40B4-BE49-F238E27FC236}">
                <a16:creationId xmlns:a16="http://schemas.microsoft.com/office/drawing/2014/main" id="{C1C7D906-0A46-4F2D-881D-63FA1E1B9B8A}"/>
              </a:ext>
            </a:extLst>
          </p:cNvPr>
          <p:cNvGrpSpPr/>
          <p:nvPr/>
        </p:nvGrpSpPr>
        <p:grpSpPr>
          <a:xfrm>
            <a:off x="7713741" y="10277861"/>
            <a:ext cx="1778026" cy="1754659"/>
            <a:chOff x="2695645" y="3429000"/>
            <a:chExt cx="1778026" cy="1754659"/>
          </a:xfrm>
        </p:grpSpPr>
        <p:sp>
          <p:nvSpPr>
            <p:cNvPr id="104" name="Ellipszis 103">
              <a:extLst>
                <a:ext uri="{FF2B5EF4-FFF2-40B4-BE49-F238E27FC236}">
                  <a16:creationId xmlns:a16="http://schemas.microsoft.com/office/drawing/2014/main" id="{1BEAA86F-783D-4D10-B92A-38524B674E8B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5" name="Picture 6" descr="A wind turbine symbol. 4/4. kép">
              <a:extLst>
                <a:ext uri="{FF2B5EF4-FFF2-40B4-BE49-F238E27FC236}">
                  <a16:creationId xmlns:a16="http://schemas.microsoft.com/office/drawing/2014/main" id="{F9CDD11E-14F7-4BF2-B97E-35B007557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465972AB-E0D0-4EF6-93F3-81EA74AE9C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040" y="-1384"/>
            <a:ext cx="9113920" cy="683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24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Kép 129">
            <a:extLst>
              <a:ext uri="{FF2B5EF4-FFF2-40B4-BE49-F238E27FC236}">
                <a16:creationId xmlns:a16="http://schemas.microsoft.com/office/drawing/2014/main" id="{F07D6D0F-4D31-498D-83BA-498BF2B671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8"/>
          <a:stretch/>
        </p:blipFill>
        <p:spPr>
          <a:xfrm>
            <a:off x="5178116" y="-13968"/>
            <a:ext cx="7013883" cy="6871968"/>
          </a:xfrm>
          <a:prstGeom prst="rect">
            <a:avLst/>
          </a:prstGeom>
        </p:spPr>
      </p:pic>
      <p:sp>
        <p:nvSpPr>
          <p:cNvPr id="131" name="Téglalap 130">
            <a:extLst>
              <a:ext uri="{FF2B5EF4-FFF2-40B4-BE49-F238E27FC236}">
                <a16:creationId xmlns:a16="http://schemas.microsoft.com/office/drawing/2014/main" id="{39F5A64F-1D55-4093-98DF-E816166F99AA}"/>
              </a:ext>
            </a:extLst>
          </p:cNvPr>
          <p:cNvSpPr/>
          <p:nvPr/>
        </p:nvSpPr>
        <p:spPr>
          <a:xfrm>
            <a:off x="5178113" y="-27823"/>
            <a:ext cx="7013884" cy="6885823"/>
          </a:xfrm>
          <a:prstGeom prst="rect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dirty="0"/>
          </a:p>
        </p:txBody>
      </p:sp>
      <p:sp>
        <p:nvSpPr>
          <p:cNvPr id="109" name="Téglalap 108">
            <a:extLst>
              <a:ext uri="{FF2B5EF4-FFF2-40B4-BE49-F238E27FC236}">
                <a16:creationId xmlns:a16="http://schemas.microsoft.com/office/drawing/2014/main" id="{542A5018-E386-4D56-A911-2C6739F1696A}"/>
              </a:ext>
            </a:extLst>
          </p:cNvPr>
          <p:cNvSpPr/>
          <p:nvPr/>
        </p:nvSpPr>
        <p:spPr>
          <a:xfrm>
            <a:off x="0" y="0"/>
            <a:ext cx="2437200" cy="6858000"/>
          </a:xfrm>
          <a:prstGeom prst="rect">
            <a:avLst/>
          </a:prstGeom>
          <a:solidFill>
            <a:srgbClr val="FDD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10" name="Csoportba foglalás 109">
            <a:extLst>
              <a:ext uri="{FF2B5EF4-FFF2-40B4-BE49-F238E27FC236}">
                <a16:creationId xmlns:a16="http://schemas.microsoft.com/office/drawing/2014/main" id="{12EEC753-75C3-4472-BB40-9E875EF99829}"/>
              </a:ext>
            </a:extLst>
          </p:cNvPr>
          <p:cNvGrpSpPr/>
          <p:nvPr/>
        </p:nvGrpSpPr>
        <p:grpSpPr>
          <a:xfrm>
            <a:off x="315374" y="1297459"/>
            <a:ext cx="1778026" cy="1754659"/>
            <a:chOff x="315374" y="1297459"/>
            <a:chExt cx="1778026" cy="1754659"/>
          </a:xfrm>
        </p:grpSpPr>
        <p:sp>
          <p:nvSpPr>
            <p:cNvPr id="111" name="Ellipszis 110">
              <a:extLst>
                <a:ext uri="{FF2B5EF4-FFF2-40B4-BE49-F238E27FC236}">
                  <a16:creationId xmlns:a16="http://schemas.microsoft.com/office/drawing/2014/main" id="{4DC23EA7-6296-4649-A3F7-39CEE35CA883}"/>
                </a:ext>
              </a:extLst>
            </p:cNvPr>
            <p:cNvSpPr/>
            <p:nvPr/>
          </p:nvSpPr>
          <p:spPr>
            <a:xfrm>
              <a:off x="31537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2" name="Picture 2" descr="A sun symbol. 3/4. kép">
              <a:extLst>
                <a:ext uri="{FF2B5EF4-FFF2-40B4-BE49-F238E27FC236}">
                  <a16:creationId xmlns:a16="http://schemas.microsoft.com/office/drawing/2014/main" id="{F1B064FC-3142-4999-8CA8-AE1D4A1AF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111" y1="20741" x2="41111" y2="20741"/>
                          <a14:foregroundMark x1="41111" y1="20741" x2="41111" y2="20741"/>
                          <a14:foregroundMark x1="44074" y1="27407" x2="44074" y2="27407"/>
                          <a14:foregroundMark x1="44074" y1="27407" x2="44074" y2="27407"/>
                          <a14:foregroundMark x1="34815" y1="24815" x2="34815" y2="24815"/>
                          <a14:foregroundMark x1="34815" y1="24815" x2="34815" y2="24815"/>
                          <a14:foregroundMark x1="38889" y1="30000" x2="38889" y2="30000"/>
                          <a14:foregroundMark x1="38889" y1="30000" x2="38889" y2="30000"/>
                          <a14:foregroundMark x1="29259" y1="27407" x2="29259" y2="27407"/>
                          <a14:foregroundMark x1="29259" y1="27407" x2="29259" y2="27407"/>
                          <a14:foregroundMark x1="27037" y1="34444" x2="27037" y2="34444"/>
                          <a14:foregroundMark x1="27037" y1="34444" x2="27037" y2="34444"/>
                          <a14:foregroundMark x1="30000" y1="37037" x2="30000" y2="37037"/>
                          <a14:foregroundMark x1="30000" y1="37037" x2="30000" y2="37037"/>
                          <a14:foregroundMark x1="28519" y1="40000" x2="28519" y2="40000"/>
                          <a14:foregroundMark x1="28519" y1="40000" x2="28519" y2="40000"/>
                          <a14:foregroundMark x1="19259" y1="36296" x2="19259" y2="36296"/>
                          <a14:foregroundMark x1="19259" y1="36296" x2="19259" y2="36296"/>
                          <a14:foregroundMark x1="20741" y1="44815" x2="20741" y2="44815"/>
                          <a14:foregroundMark x1="20741" y1="44815" x2="20741" y2="44815"/>
                          <a14:foregroundMark x1="27037" y1="45556" x2="27037" y2="45556"/>
                          <a14:foregroundMark x1="27037" y1="45556" x2="27037" y2="45556"/>
                          <a14:foregroundMark x1="24074" y1="50370" x2="24074" y2="50370"/>
                          <a14:foregroundMark x1="24074" y1="50370" x2="24074" y2="50370"/>
                          <a14:foregroundMark x1="25926" y1="55185" x2="25926" y2="55185"/>
                          <a14:foregroundMark x1="26667" y1="55926" x2="26667" y2="55926"/>
                          <a14:foregroundMark x1="19630" y1="56296" x2="19630" y2="56296"/>
                          <a14:foregroundMark x1="19630" y1="56296" x2="19630" y2="56296"/>
                          <a14:foregroundMark x1="28519" y1="60000" x2="28519" y2="60000"/>
                          <a14:foregroundMark x1="28519" y1="60000" x2="28519" y2="60000"/>
                          <a14:foregroundMark x1="22593" y1="62963" x2="22593" y2="62963"/>
                          <a14:foregroundMark x1="22593" y1="62963" x2="22593" y2="62963"/>
                          <a14:foregroundMark x1="27407" y1="65926" x2="27407" y2="65926"/>
                          <a14:foregroundMark x1="27407" y1="65926" x2="27407" y2="65926"/>
                          <a14:foregroundMark x1="30741" y1="63704" x2="30741" y2="63704"/>
                          <a14:foregroundMark x1="30741" y1="63704" x2="30741" y2="63704"/>
                          <a14:foregroundMark x1="31852" y1="69259" x2="31852" y2="69259"/>
                          <a14:foregroundMark x1="31852" y1="69259" x2="31852" y2="69259"/>
                          <a14:foregroundMark x1="38519" y1="71852" x2="38519" y2="71852"/>
                          <a14:foregroundMark x1="37778" y1="71852" x2="37778" y2="71852"/>
                          <a14:foregroundMark x1="36296" y1="75926" x2="36296" y2="75926"/>
                          <a14:foregroundMark x1="35926" y1="75926" x2="35926" y2="75926"/>
                          <a14:foregroundMark x1="43704" y1="73704" x2="43704" y2="73704"/>
                          <a14:foregroundMark x1="43704" y1="74074" x2="43704" y2="74074"/>
                          <a14:foregroundMark x1="41111" y1="80000" x2="41111" y2="80000"/>
                          <a14:foregroundMark x1="41111" y1="80000" x2="41111" y2="80000"/>
                          <a14:foregroundMark x1="48889" y1="78148" x2="48889" y2="78148"/>
                          <a14:foregroundMark x1="48889" y1="78148" x2="48889" y2="78148"/>
                          <a14:foregroundMark x1="48889" y1="78148" x2="48889" y2="78148"/>
                          <a14:foregroundMark x1="57037" y1="79259" x2="57037" y2="79259"/>
                          <a14:foregroundMark x1="57037" y1="79259" x2="57037" y2="79259"/>
                          <a14:foregroundMark x1="56296" y1="74444" x2="56296" y2="74444"/>
                          <a14:foregroundMark x1="56296" y1="74444" x2="56296" y2="74444"/>
                          <a14:foregroundMark x1="64444" y1="76667" x2="64444" y2="76667"/>
                          <a14:foregroundMark x1="64444" y1="76667" x2="64444" y2="76667"/>
                          <a14:foregroundMark x1="61852" y1="71481" x2="61852" y2="71481"/>
                          <a14:foregroundMark x1="61852" y1="71481" x2="61852" y2="71481"/>
                          <a14:foregroundMark x1="68148" y1="70370" x2="68148" y2="70370"/>
                          <a14:foregroundMark x1="68148" y1="70370" x2="68148" y2="70370"/>
                          <a14:foregroundMark x1="68519" y1="64074" x2="68519" y2="64074"/>
                          <a14:foregroundMark x1="68519" y1="64074" x2="68519" y2="64074"/>
                          <a14:foregroundMark x1="73704" y1="66667" x2="73704" y2="66667"/>
                          <a14:foregroundMark x1="73704" y1="67037" x2="73704" y2="67037"/>
                          <a14:foregroundMark x1="78148" y1="62963" x2="78148" y2="62963"/>
                          <a14:foregroundMark x1="78148" y1="62963" x2="78148" y2="62963"/>
                          <a14:foregroundMark x1="71481" y1="60000" x2="71481" y2="60000"/>
                          <a14:foregroundMark x1="71481" y1="60000" x2="71481" y2="60000"/>
                          <a14:foregroundMark x1="73704" y1="55556" x2="73704" y2="55556"/>
                          <a14:foregroundMark x1="73704" y1="55556" x2="73704" y2="55556"/>
                          <a14:foregroundMark x1="77778" y1="55926" x2="77778" y2="55926"/>
                          <a14:foregroundMark x1="77778" y1="55926" x2="77778" y2="55926"/>
                          <a14:foregroundMark x1="76296" y1="51111" x2="76296" y2="51111"/>
                          <a14:foregroundMark x1="76296" y1="51111" x2="76296" y2="51111"/>
                          <a14:foregroundMark x1="73333" y1="45185" x2="73333" y2="45185"/>
                          <a14:foregroundMark x1="73333" y1="45185" x2="73333" y2="45185"/>
                          <a14:foregroundMark x1="78148" y1="44444" x2="78148" y2="44444"/>
                          <a14:foregroundMark x1="78148" y1="44444" x2="78148" y2="44444"/>
                          <a14:foregroundMark x1="71111" y1="41111" x2="71111" y2="41111"/>
                          <a14:foregroundMark x1="71111" y1="41111" x2="71111" y2="41111"/>
                          <a14:foregroundMark x1="77407" y1="37778" x2="77407" y2="37778"/>
                          <a14:foregroundMark x1="77407" y1="37778" x2="77407" y2="37778"/>
                          <a14:foregroundMark x1="74074" y1="33704" x2="74074" y2="33704"/>
                          <a14:foregroundMark x1="74074" y1="33704" x2="74074" y2="33704"/>
                          <a14:foregroundMark x1="68889" y1="37407" x2="68889" y2="37407"/>
                          <a14:foregroundMark x1="68889" y1="37407" x2="68889" y2="37407"/>
                          <a14:foregroundMark x1="68889" y1="30370" x2="68889" y2="30370"/>
                          <a14:foregroundMark x1="68889" y1="30370" x2="68889" y2="30370"/>
                          <a14:foregroundMark x1="64815" y1="25185" x2="64815" y2="25185"/>
                          <a14:foregroundMark x1="64815" y1="25185" x2="64815" y2="25185"/>
                          <a14:foregroundMark x1="62222" y1="29630" x2="62222" y2="29630"/>
                          <a14:foregroundMark x1="62222" y1="29630" x2="62222" y2="29630"/>
                          <a14:foregroundMark x1="58148" y1="20741" x2="58148" y2="20741"/>
                          <a14:foregroundMark x1="58148" y1="20741" x2="58148" y2="20741"/>
                          <a14:foregroundMark x1="56667" y1="27037" x2="56667" y2="27037"/>
                          <a14:foregroundMark x1="56667" y1="27037" x2="56667" y2="27037"/>
                          <a14:foregroundMark x1="49630" y1="21111" x2="49630" y2="21111"/>
                          <a14:foregroundMark x1="49630" y1="21111" x2="49630" y2="2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85" y="1318985"/>
              <a:ext cx="1711604" cy="171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" name="Téglalap 113">
            <a:extLst>
              <a:ext uri="{FF2B5EF4-FFF2-40B4-BE49-F238E27FC236}">
                <a16:creationId xmlns:a16="http://schemas.microsoft.com/office/drawing/2014/main" id="{8FA841A5-99A0-4EBF-B1EB-99BC3FFB447C}"/>
              </a:ext>
            </a:extLst>
          </p:cNvPr>
          <p:cNvSpPr/>
          <p:nvPr/>
        </p:nvSpPr>
        <p:spPr>
          <a:xfrm>
            <a:off x="2430896" y="0"/>
            <a:ext cx="2437200" cy="6858000"/>
          </a:xfrm>
          <a:prstGeom prst="rect">
            <a:avLst/>
          </a:prstGeom>
          <a:solidFill>
            <a:srgbClr val="6BB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5" name="Téglalap 114">
            <a:extLst>
              <a:ext uri="{FF2B5EF4-FFF2-40B4-BE49-F238E27FC236}">
                <a16:creationId xmlns:a16="http://schemas.microsoft.com/office/drawing/2014/main" id="{E77D244C-5278-45C3-B9EE-B906E0CA786A}"/>
              </a:ext>
            </a:extLst>
          </p:cNvPr>
          <p:cNvSpPr/>
          <p:nvPr/>
        </p:nvSpPr>
        <p:spPr>
          <a:xfrm>
            <a:off x="4868096" y="0"/>
            <a:ext cx="2449503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6" name="Csoportba foglalás 115">
            <a:extLst>
              <a:ext uri="{FF2B5EF4-FFF2-40B4-BE49-F238E27FC236}">
                <a16:creationId xmlns:a16="http://schemas.microsoft.com/office/drawing/2014/main" id="{7474F8E9-C2F0-49DD-8A25-A65FCE69907E}"/>
              </a:ext>
            </a:extLst>
          </p:cNvPr>
          <p:cNvGrpSpPr/>
          <p:nvPr/>
        </p:nvGrpSpPr>
        <p:grpSpPr>
          <a:xfrm>
            <a:off x="2754330" y="3456330"/>
            <a:ext cx="1778026" cy="1754659"/>
            <a:chOff x="5219944" y="1297459"/>
            <a:chExt cx="1778026" cy="1754659"/>
          </a:xfrm>
        </p:grpSpPr>
        <p:sp>
          <p:nvSpPr>
            <p:cNvPr id="117" name="Ellipszis 116">
              <a:extLst>
                <a:ext uri="{FF2B5EF4-FFF2-40B4-BE49-F238E27FC236}">
                  <a16:creationId xmlns:a16="http://schemas.microsoft.com/office/drawing/2014/main" id="{4337DD86-C453-4A44-934A-EE55783A1D15}"/>
                </a:ext>
              </a:extLst>
            </p:cNvPr>
            <p:cNvSpPr/>
            <p:nvPr/>
          </p:nvSpPr>
          <p:spPr>
            <a:xfrm>
              <a:off x="5219944" y="1297459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8" name="Kép 117">
              <a:extLst>
                <a:ext uri="{FF2B5EF4-FFF2-40B4-BE49-F238E27FC236}">
                  <a16:creationId xmlns:a16="http://schemas.microsoft.com/office/drawing/2014/main" id="{9B4C72AB-6AB5-48EB-ABF4-EC10F9050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1314" y="1338253"/>
              <a:ext cx="1673067" cy="1673067"/>
            </a:xfrm>
            <a:prstGeom prst="rect">
              <a:avLst/>
            </a:prstGeom>
          </p:spPr>
        </p:pic>
      </p:grpSp>
      <p:sp>
        <p:nvSpPr>
          <p:cNvPr id="119" name="Téglalap 118">
            <a:extLst>
              <a:ext uri="{FF2B5EF4-FFF2-40B4-BE49-F238E27FC236}">
                <a16:creationId xmlns:a16="http://schemas.microsoft.com/office/drawing/2014/main" id="{6B08FD78-C6C6-4A86-8683-55EF38E6FAC8}"/>
              </a:ext>
            </a:extLst>
          </p:cNvPr>
          <p:cNvSpPr/>
          <p:nvPr/>
        </p:nvSpPr>
        <p:spPr>
          <a:xfrm>
            <a:off x="7311295" y="-23789"/>
            <a:ext cx="2437200" cy="6881789"/>
          </a:xfrm>
          <a:prstGeom prst="rect">
            <a:avLst/>
          </a:prstGeom>
          <a:solidFill>
            <a:srgbClr val="81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0" name="Téglalap 119">
            <a:extLst>
              <a:ext uri="{FF2B5EF4-FFF2-40B4-BE49-F238E27FC236}">
                <a16:creationId xmlns:a16="http://schemas.microsoft.com/office/drawing/2014/main" id="{25F3561A-2D69-4B93-973D-6EE2CE3BB9BE}"/>
              </a:ext>
            </a:extLst>
          </p:cNvPr>
          <p:cNvSpPr/>
          <p:nvPr/>
        </p:nvSpPr>
        <p:spPr>
          <a:xfrm>
            <a:off x="9754802" y="-23789"/>
            <a:ext cx="2437200" cy="68817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21" name="Csoportba foglalás 120">
            <a:extLst>
              <a:ext uri="{FF2B5EF4-FFF2-40B4-BE49-F238E27FC236}">
                <a16:creationId xmlns:a16="http://schemas.microsoft.com/office/drawing/2014/main" id="{D0193157-9A68-445A-A229-64CF77C10516}"/>
              </a:ext>
            </a:extLst>
          </p:cNvPr>
          <p:cNvGrpSpPr/>
          <p:nvPr/>
        </p:nvGrpSpPr>
        <p:grpSpPr>
          <a:xfrm>
            <a:off x="10060893" y="1303838"/>
            <a:ext cx="3745141" cy="1754659"/>
            <a:chOff x="7775361" y="3433458"/>
            <a:chExt cx="3745141" cy="1754659"/>
          </a:xfrm>
        </p:grpSpPr>
        <p:sp>
          <p:nvSpPr>
            <p:cNvPr id="122" name="Ellipszis 121">
              <a:extLst>
                <a:ext uri="{FF2B5EF4-FFF2-40B4-BE49-F238E27FC236}">
                  <a16:creationId xmlns:a16="http://schemas.microsoft.com/office/drawing/2014/main" id="{1091D0FA-A0A8-4792-9236-D1AA52181E2C}"/>
                </a:ext>
              </a:extLst>
            </p:cNvPr>
            <p:cNvSpPr/>
            <p:nvPr/>
          </p:nvSpPr>
          <p:spPr>
            <a:xfrm>
              <a:off x="7775361" y="3433458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3" name="Kép 122">
              <a:extLst>
                <a:ext uri="{FF2B5EF4-FFF2-40B4-BE49-F238E27FC236}">
                  <a16:creationId xmlns:a16="http://schemas.microsoft.com/office/drawing/2014/main" id="{2B8482B2-7685-40B3-BEBC-516AB8E01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72" b="89902" l="5641" r="90000">
                          <a14:foregroundMark x1="10256" y1="34528" x2="10256" y2="34528"/>
                          <a14:foregroundMark x1="5641" y1="27036" x2="5641" y2="27036"/>
                          <a14:backgroundMark x1="49231" y1="32573" x2="49231" y2="32573"/>
                          <a14:backgroundMark x1="51667" y1="37134" x2="51667" y2="37134"/>
                          <a14:backgroundMark x1="53077" y1="40065" x2="65897" y2="55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5591" y="3589028"/>
              <a:ext cx="3644911" cy="1434599"/>
            </a:xfrm>
            <a:prstGeom prst="rect">
              <a:avLst/>
            </a:prstGeom>
          </p:spPr>
        </p:pic>
      </p:grpSp>
      <p:grpSp>
        <p:nvGrpSpPr>
          <p:cNvPr id="124" name="Csoportba foglalás 123">
            <a:extLst>
              <a:ext uri="{FF2B5EF4-FFF2-40B4-BE49-F238E27FC236}">
                <a16:creationId xmlns:a16="http://schemas.microsoft.com/office/drawing/2014/main" id="{C94D26FB-CD95-41AE-8DAA-DED7136CC2E7}"/>
              </a:ext>
            </a:extLst>
          </p:cNvPr>
          <p:cNvGrpSpPr/>
          <p:nvPr/>
        </p:nvGrpSpPr>
        <p:grpSpPr>
          <a:xfrm>
            <a:off x="5210574" y="1275780"/>
            <a:ext cx="1752243" cy="1754659"/>
            <a:chOff x="10255408" y="1372511"/>
            <a:chExt cx="1778026" cy="1768921"/>
          </a:xfrm>
        </p:grpSpPr>
        <p:sp>
          <p:nvSpPr>
            <p:cNvPr id="125" name="Ellipszis 124">
              <a:extLst>
                <a:ext uri="{FF2B5EF4-FFF2-40B4-BE49-F238E27FC236}">
                  <a16:creationId xmlns:a16="http://schemas.microsoft.com/office/drawing/2014/main" id="{E5755C2D-4E52-4D1F-B9D7-B4628CEC1C66}"/>
                </a:ext>
              </a:extLst>
            </p:cNvPr>
            <p:cNvSpPr/>
            <p:nvPr/>
          </p:nvSpPr>
          <p:spPr>
            <a:xfrm>
              <a:off x="10255408" y="1386773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6" name="Kép 125">
              <a:extLst>
                <a:ext uri="{FF2B5EF4-FFF2-40B4-BE49-F238E27FC236}">
                  <a16:creationId xmlns:a16="http://schemas.microsoft.com/office/drawing/2014/main" id="{ACA55299-9EB7-40B4-93EC-39E3E15E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1481" y1="68889" x2="51481" y2="68889"/>
                          <a14:foregroundMark x1="27778" y1="68148" x2="27778" y2="68148"/>
                          <a14:foregroundMark x1="38148" y1="68889" x2="38148" y2="68889"/>
                          <a14:foregroundMark x1="71481" y1="68519" x2="71481" y2="68519"/>
                          <a14:foregroundMark x1="78148" y1="86296" x2="78148" y2="86296"/>
                          <a14:foregroundMark x1="26667" y1="86667" x2="26667" y2="86667"/>
                          <a14:foregroundMark x1="53333" y1="72963" x2="53333" y2="72963"/>
                          <a14:backgroundMark x1="53704" y1="74074" x2="53704" y2="74074"/>
                          <a14:backgroundMark x1="53704" y1="74074" x2="53704" y2="74074"/>
                          <a14:backgroundMark x1="53704" y1="73704" x2="53704" y2="73704"/>
                          <a14:backgroundMark x1="53704" y1="73704" x2="52593" y2="737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42146" y="1372511"/>
              <a:ext cx="1604549" cy="1604549"/>
            </a:xfrm>
            <a:prstGeom prst="rect">
              <a:avLst/>
            </a:prstGeom>
          </p:spPr>
        </p:pic>
      </p:grpSp>
      <p:grpSp>
        <p:nvGrpSpPr>
          <p:cNvPr id="127" name="Csoportba foglalás 126">
            <a:extLst>
              <a:ext uri="{FF2B5EF4-FFF2-40B4-BE49-F238E27FC236}">
                <a16:creationId xmlns:a16="http://schemas.microsoft.com/office/drawing/2014/main" id="{F6E81622-C4F5-48DD-805C-41E9FA9A78CF}"/>
              </a:ext>
            </a:extLst>
          </p:cNvPr>
          <p:cNvGrpSpPr/>
          <p:nvPr/>
        </p:nvGrpSpPr>
        <p:grpSpPr>
          <a:xfrm>
            <a:off x="7700900" y="3393962"/>
            <a:ext cx="1778026" cy="1754659"/>
            <a:chOff x="2695645" y="3429000"/>
            <a:chExt cx="1778026" cy="1754659"/>
          </a:xfrm>
        </p:grpSpPr>
        <p:sp>
          <p:nvSpPr>
            <p:cNvPr id="128" name="Ellipszis 127">
              <a:extLst>
                <a:ext uri="{FF2B5EF4-FFF2-40B4-BE49-F238E27FC236}">
                  <a16:creationId xmlns:a16="http://schemas.microsoft.com/office/drawing/2014/main" id="{FBCFCF53-DC38-4CCD-A3A9-A65C3E53D03C}"/>
                </a:ext>
              </a:extLst>
            </p:cNvPr>
            <p:cNvSpPr/>
            <p:nvPr/>
          </p:nvSpPr>
          <p:spPr>
            <a:xfrm>
              <a:off x="2695645" y="3429000"/>
              <a:ext cx="1778026" cy="17546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9" name="Picture 6" descr="A wind turbine symbol. 4/4. kép">
              <a:extLst>
                <a:ext uri="{FF2B5EF4-FFF2-40B4-BE49-F238E27FC236}">
                  <a16:creationId xmlns:a16="http://schemas.microsoft.com/office/drawing/2014/main" id="{EF0F92F1-3A8E-48BF-AE3A-C7CEEF35A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75" y="3455939"/>
              <a:ext cx="1700779" cy="1700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" name="Szövegdoboz 99">
            <a:extLst>
              <a:ext uri="{FF2B5EF4-FFF2-40B4-BE49-F238E27FC236}">
                <a16:creationId xmlns:a16="http://schemas.microsoft.com/office/drawing/2014/main" id="{1BAA7D6F-8F2A-4287-88A3-F94BB443E703}"/>
              </a:ext>
            </a:extLst>
          </p:cNvPr>
          <p:cNvSpPr txBox="1"/>
          <p:nvPr/>
        </p:nvSpPr>
        <p:spPr>
          <a:xfrm>
            <a:off x="2062094" y="-3596609"/>
            <a:ext cx="62531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5400" b="1" kern="0" dirty="0">
                <a:ln/>
                <a:solidFill>
                  <a:schemeClr val="bg1"/>
                </a:solidFill>
                <a:latin typeface="Showcard Gothic" panose="04020904020102020604" pitchFamily="82" charset="0"/>
              </a:rPr>
              <a:t>Szürkevíz</a:t>
            </a:r>
          </a:p>
        </p:txBody>
      </p:sp>
      <p:sp>
        <p:nvSpPr>
          <p:cNvPr id="101" name="Szövegdoboz 100">
            <a:extLst>
              <a:ext uri="{FF2B5EF4-FFF2-40B4-BE49-F238E27FC236}">
                <a16:creationId xmlns:a16="http://schemas.microsoft.com/office/drawing/2014/main" id="{5F04EF4D-5AC6-4EE4-A7B9-2D809C595022}"/>
              </a:ext>
            </a:extLst>
          </p:cNvPr>
          <p:cNvSpPr txBox="1"/>
          <p:nvPr/>
        </p:nvSpPr>
        <p:spPr>
          <a:xfrm>
            <a:off x="2062094" y="-2129759"/>
            <a:ext cx="35475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Esővíz </a:t>
            </a:r>
          </a:p>
          <a:p>
            <a:pPr>
              <a:buClr>
                <a:srgbClr val="000000"/>
              </a:buClr>
              <a:defRPr/>
            </a:pPr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Már egyszer felhasznált víz</a:t>
            </a:r>
          </a:p>
          <a:p>
            <a:pPr>
              <a:buClr>
                <a:srgbClr val="000000"/>
              </a:buClr>
              <a:defRPr/>
            </a:pPr>
            <a:r>
              <a:rPr lang="hu-HU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fajta szűrés lehetséges</a:t>
            </a:r>
          </a:p>
          <a:p>
            <a:endParaRPr lang="hu-HU" dirty="0"/>
          </a:p>
        </p:txBody>
      </p:sp>
      <p:pic>
        <p:nvPicPr>
          <p:cNvPr id="132" name="Kép 131">
            <a:extLst>
              <a:ext uri="{FF2B5EF4-FFF2-40B4-BE49-F238E27FC236}">
                <a16:creationId xmlns:a16="http://schemas.microsoft.com/office/drawing/2014/main" id="{53A67B27-807A-40AE-B48E-FE046A05D9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9041" y="-6877988"/>
            <a:ext cx="9113920" cy="683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10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  <wetp:taskpane dockstate="right" visibility="0" width="350" row="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FEC3FA30-2427-4579-8BEF-76AD174925DB}">
  <we:reference id="wa200005566" version="3.0.0.2" store="hu-HU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18E8EBBC-D023-4161-A4C1-67EF1B27EB7B}">
  <we:reference id="wa104178141" version="4.3.3.0" store="hu-HU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643</Words>
  <Application>Microsoft Office PowerPoint</Application>
  <PresentationFormat>Szélesvásznú</PresentationFormat>
  <Paragraphs>162</Paragraphs>
  <Slides>30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42" baseType="lpstr">
      <vt:lpstr>Abel</vt:lpstr>
      <vt:lpstr>Arial</vt:lpstr>
      <vt:lpstr>Bahnschrift SemiBold</vt:lpstr>
      <vt:lpstr>Bradley Hand ITC</vt:lpstr>
      <vt:lpstr>Calibri</vt:lpstr>
      <vt:lpstr>Calibri Light</vt:lpstr>
      <vt:lpstr>Felix Titling</vt:lpstr>
      <vt:lpstr>Segoe UI Historic</vt:lpstr>
      <vt:lpstr>Showcard Gothic</vt:lpstr>
      <vt:lpstr>Tahoma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István Tóth</dc:creator>
  <cp:lastModifiedBy>Erzsébet Runyó-Wilk</cp:lastModifiedBy>
  <cp:revision>109</cp:revision>
  <dcterms:created xsi:type="dcterms:W3CDTF">2024-04-20T10:24:58Z</dcterms:created>
  <dcterms:modified xsi:type="dcterms:W3CDTF">2024-04-23T21:34:52Z</dcterms:modified>
</cp:coreProperties>
</file>