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310" r:id="rId10"/>
    <p:sldId id="264" r:id="rId11"/>
    <p:sldId id="266" r:id="rId12"/>
    <p:sldId id="267" r:id="rId13"/>
    <p:sldId id="271" r:id="rId14"/>
    <p:sldId id="272" r:id="rId15"/>
    <p:sldId id="301" r:id="rId16"/>
    <p:sldId id="309" r:id="rId17"/>
    <p:sldId id="273" r:id="rId18"/>
    <p:sldId id="274" r:id="rId19"/>
    <p:sldId id="275" r:id="rId20"/>
    <p:sldId id="268" r:id="rId21"/>
    <p:sldId id="269" r:id="rId22"/>
    <p:sldId id="276" r:id="rId23"/>
    <p:sldId id="300" r:id="rId24"/>
    <p:sldId id="277" r:id="rId25"/>
    <p:sldId id="278" r:id="rId26"/>
    <p:sldId id="280" r:id="rId27"/>
    <p:sldId id="293" r:id="rId28"/>
    <p:sldId id="286" r:id="rId29"/>
    <p:sldId id="288" r:id="rId30"/>
    <p:sldId id="307" r:id="rId31"/>
    <p:sldId id="308" r:id="rId32"/>
    <p:sldId id="282" r:id="rId33"/>
    <p:sldId id="302" r:id="rId34"/>
    <p:sldId id="303" r:id="rId35"/>
    <p:sldId id="285" r:id="rId36"/>
    <p:sldId id="284" r:id="rId37"/>
    <p:sldId id="306" r:id="rId38"/>
    <p:sldId id="292" r:id="rId39"/>
    <p:sldId id="289" r:id="rId40"/>
    <p:sldId id="295" r:id="rId41"/>
    <p:sldId id="296" r:id="rId42"/>
    <p:sldId id="297" r:id="rId43"/>
    <p:sldId id="298" r:id="rId44"/>
    <p:sldId id="299" r:id="rId45"/>
    <p:sldId id="311" r:id="rId46"/>
    <p:sldId id="304" r:id="rId47"/>
    <p:sldId id="305" r:id="rId48"/>
    <p:sldId id="294" r:id="rId4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  <a:srgbClr val="9966FF"/>
    <a:srgbClr val="3A3AB9"/>
    <a:srgbClr val="8EBC1A"/>
    <a:srgbClr val="FFFFFF"/>
    <a:srgbClr val="D60000"/>
    <a:srgbClr val="F79B21"/>
    <a:srgbClr val="862D00"/>
    <a:srgbClr val="99CC00"/>
    <a:srgbClr val="F5F1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B43A67-CAC1-4B36-8AB2-988BFE493F7B}" v="1" dt="2024-04-19T12:11:47.7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799" autoAdjust="0"/>
    <p:restoredTop sz="94660"/>
  </p:normalViewPr>
  <p:slideViewPr>
    <p:cSldViewPr snapToGrid="0">
      <p:cViewPr>
        <p:scale>
          <a:sx n="33" d="100"/>
          <a:sy n="33" d="100"/>
        </p:scale>
        <p:origin x="3029" y="1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. Julcsi" userId="8f1ef0dfe11f57d0" providerId="LiveId" clId="{FBB43A67-CAC1-4B36-8AB2-988BFE493F7B}"/>
    <pc:docChg chg="modSld sldOrd">
      <pc:chgData name=". Julcsi" userId="8f1ef0dfe11f57d0" providerId="LiveId" clId="{FBB43A67-CAC1-4B36-8AB2-988BFE493F7B}" dt="2024-04-19T12:21:18.319" v="78" actId="20577"/>
      <pc:docMkLst>
        <pc:docMk/>
      </pc:docMkLst>
      <pc:sldChg chg="modSp mod">
        <pc:chgData name=". Julcsi" userId="8f1ef0dfe11f57d0" providerId="LiveId" clId="{FBB43A67-CAC1-4B36-8AB2-988BFE493F7B}" dt="2024-04-19T11:31:23.906" v="1" actId="14430"/>
        <pc:sldMkLst>
          <pc:docMk/>
          <pc:sldMk cId="1309862777" sldId="269"/>
        </pc:sldMkLst>
        <pc:spChg chg="mod modVis">
          <ac:chgData name=". Julcsi" userId="8f1ef0dfe11f57d0" providerId="LiveId" clId="{FBB43A67-CAC1-4B36-8AB2-988BFE493F7B}" dt="2024-04-19T11:31:23.906" v="1" actId="14430"/>
          <ac:spMkLst>
            <pc:docMk/>
            <pc:sldMk cId="1309862777" sldId="269"/>
            <ac:spMk id="23" creationId="{CD301FF3-1237-4A76-B2F1-632A231720AF}"/>
          </ac:spMkLst>
        </pc:spChg>
        <pc:spChg chg="mod modVis">
          <ac:chgData name=". Julcsi" userId="8f1ef0dfe11f57d0" providerId="LiveId" clId="{FBB43A67-CAC1-4B36-8AB2-988BFE493F7B}" dt="2024-04-19T11:31:20.299" v="0" actId="14430"/>
          <ac:spMkLst>
            <pc:docMk/>
            <pc:sldMk cId="1309862777" sldId="269"/>
            <ac:spMk id="24" creationId="{7E366FD6-0B46-4784-B275-5BAE609260BE}"/>
          </ac:spMkLst>
        </pc:spChg>
      </pc:sldChg>
      <pc:sldChg chg="modSp mod">
        <pc:chgData name=". Julcsi" userId="8f1ef0dfe11f57d0" providerId="LiveId" clId="{FBB43A67-CAC1-4B36-8AB2-988BFE493F7B}" dt="2024-04-19T11:31:34.225" v="4" actId="14430"/>
        <pc:sldMkLst>
          <pc:docMk/>
          <pc:sldMk cId="1333590899" sldId="276"/>
        </pc:sldMkLst>
        <pc:spChg chg="mod modVis">
          <ac:chgData name=". Julcsi" userId="8f1ef0dfe11f57d0" providerId="LiveId" clId="{FBB43A67-CAC1-4B36-8AB2-988BFE493F7B}" dt="2024-04-19T11:31:32.162" v="2" actId="14430"/>
          <ac:spMkLst>
            <pc:docMk/>
            <pc:sldMk cId="1333590899" sldId="276"/>
            <ac:spMk id="33" creationId="{3785B232-6C49-419A-8929-CEF9B41A5869}"/>
          </ac:spMkLst>
        </pc:spChg>
        <pc:spChg chg="mod modVis">
          <ac:chgData name=". Julcsi" userId="8f1ef0dfe11f57d0" providerId="LiveId" clId="{FBB43A67-CAC1-4B36-8AB2-988BFE493F7B}" dt="2024-04-19T11:31:34.225" v="4" actId="14430"/>
          <ac:spMkLst>
            <pc:docMk/>
            <pc:sldMk cId="1333590899" sldId="276"/>
            <ac:spMk id="38" creationId="{266E23F0-3381-4B23-AF58-CEFF78A86FB6}"/>
          </ac:spMkLst>
        </pc:spChg>
      </pc:sldChg>
      <pc:sldChg chg="modSp mod ord">
        <pc:chgData name=". Julcsi" userId="8f1ef0dfe11f57d0" providerId="LiveId" clId="{FBB43A67-CAC1-4B36-8AB2-988BFE493F7B}" dt="2024-04-19T12:21:15.457" v="76" actId="20577"/>
        <pc:sldMkLst>
          <pc:docMk/>
          <pc:sldMk cId="768124294" sldId="286"/>
        </pc:sldMkLst>
        <pc:spChg chg="mod">
          <ac:chgData name=". Julcsi" userId="8f1ef0dfe11f57d0" providerId="LiveId" clId="{FBB43A67-CAC1-4B36-8AB2-988BFE493F7B}" dt="2024-04-19T12:21:15.457" v="76" actId="20577"/>
          <ac:spMkLst>
            <pc:docMk/>
            <pc:sldMk cId="768124294" sldId="286"/>
            <ac:spMk id="3" creationId="{C30B594B-C78A-4FDB-962C-041869EF3C26}"/>
          </ac:spMkLst>
        </pc:spChg>
      </pc:sldChg>
      <pc:sldChg chg="modSp mod ord">
        <pc:chgData name=". Julcsi" userId="8f1ef0dfe11f57d0" providerId="LiveId" clId="{FBB43A67-CAC1-4B36-8AB2-988BFE493F7B}" dt="2024-04-19T12:21:18.319" v="78" actId="20577"/>
        <pc:sldMkLst>
          <pc:docMk/>
          <pc:sldMk cId="3544544236" sldId="288"/>
        </pc:sldMkLst>
        <pc:spChg chg="mod">
          <ac:chgData name=". Julcsi" userId="8f1ef0dfe11f57d0" providerId="LiveId" clId="{FBB43A67-CAC1-4B36-8AB2-988BFE493F7B}" dt="2024-04-19T12:21:18.319" v="78" actId="20577"/>
          <ac:spMkLst>
            <pc:docMk/>
            <pc:sldMk cId="3544544236" sldId="288"/>
            <ac:spMk id="22" creationId="{743A9F05-66F4-4EF5-860B-537D895E166E}"/>
          </ac:spMkLst>
        </pc:spChg>
      </pc:sldChg>
      <pc:sldChg chg="addSp modSp mod">
        <pc:chgData name=". Julcsi" userId="8f1ef0dfe11f57d0" providerId="LiveId" clId="{FBB43A67-CAC1-4B36-8AB2-988BFE493F7B}" dt="2024-04-19T12:14:30.864" v="67" actId="20577"/>
        <pc:sldMkLst>
          <pc:docMk/>
          <pc:sldMk cId="1786298077" sldId="306"/>
        </pc:sldMkLst>
        <pc:spChg chg="add mod">
          <ac:chgData name=". Julcsi" userId="8f1ef0dfe11f57d0" providerId="LiveId" clId="{FBB43A67-CAC1-4B36-8AB2-988BFE493F7B}" dt="2024-04-19T12:12:27.377" v="54" actId="20577"/>
          <ac:spMkLst>
            <pc:docMk/>
            <pc:sldMk cId="1786298077" sldId="306"/>
            <ac:spMk id="2" creationId="{5A85226B-F24E-56F4-F4E0-3D8D1C6D734A}"/>
          </ac:spMkLst>
        </pc:spChg>
        <pc:spChg chg="mod">
          <ac:chgData name=". Julcsi" userId="8f1ef0dfe11f57d0" providerId="LiveId" clId="{FBB43A67-CAC1-4B36-8AB2-988BFE493F7B}" dt="2024-04-19T12:12:03.947" v="52" actId="1076"/>
          <ac:spMkLst>
            <pc:docMk/>
            <pc:sldMk cId="1786298077" sldId="306"/>
            <ac:spMk id="3" creationId="{A485AD91-F86B-0806-E96A-8B1A4D37ECDD}"/>
          </ac:spMkLst>
        </pc:spChg>
        <pc:spChg chg="mod">
          <ac:chgData name=". Julcsi" userId="8f1ef0dfe11f57d0" providerId="LiveId" clId="{FBB43A67-CAC1-4B36-8AB2-988BFE493F7B}" dt="2024-04-19T12:14:30.864" v="67" actId="20577"/>
          <ac:spMkLst>
            <pc:docMk/>
            <pc:sldMk cId="1786298077" sldId="306"/>
            <ac:spMk id="13" creationId="{28F1AF28-2B10-4B7B-ADD5-B6564CA62BD0}"/>
          </ac:spMkLst>
        </pc:spChg>
      </pc:sldChg>
      <pc:sldChg chg="ord">
        <pc:chgData name=". Julcsi" userId="8f1ef0dfe11f57d0" providerId="LiveId" clId="{FBB43A67-CAC1-4B36-8AB2-988BFE493F7B}" dt="2024-04-19T12:19:48.605" v="69"/>
        <pc:sldMkLst>
          <pc:docMk/>
          <pc:sldMk cId="629525594" sldId="307"/>
        </pc:sldMkLst>
      </pc:sldChg>
      <pc:sldChg chg="ord">
        <pc:chgData name=". Julcsi" userId="8f1ef0dfe11f57d0" providerId="LiveId" clId="{FBB43A67-CAC1-4B36-8AB2-988BFE493F7B}" dt="2024-04-19T12:19:48.605" v="69"/>
        <pc:sldMkLst>
          <pc:docMk/>
          <pc:sldMk cId="1081051790" sldId="308"/>
        </pc:sldMkLst>
      </pc:sldChg>
      <pc:sldChg chg="modSp mod">
        <pc:chgData name=". Julcsi" userId="8f1ef0dfe11f57d0" providerId="LiveId" clId="{FBB43A67-CAC1-4B36-8AB2-988BFE493F7B}" dt="2024-04-19T11:45:25.759" v="9" actId="20577"/>
        <pc:sldMkLst>
          <pc:docMk/>
          <pc:sldMk cId="4095132589" sldId="310"/>
        </pc:sldMkLst>
        <pc:spChg chg="mod">
          <ac:chgData name=". Julcsi" userId="8f1ef0dfe11f57d0" providerId="LiveId" clId="{FBB43A67-CAC1-4B36-8AB2-988BFE493F7B}" dt="2024-04-19T11:45:25.759" v="9" actId="20577"/>
          <ac:spMkLst>
            <pc:docMk/>
            <pc:sldMk cId="4095132589" sldId="310"/>
            <ac:spMk id="2" creationId="{7C71A73F-9293-4145-BCFA-48E3F7531D16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3T22:00:32.38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61 583,'0'1,"0"3,0 4,-1 3,0 5,-2 4,0 2,-2 1,-2 1,0 0,1-1,-1-1,1-3,0-4,2-2,2-2,0-5,2-6,0-5,0-6,0-2,0-3,1-1,-1-5,0-5,0-3,0-1,0 0,0 2,0 3,0 1,0 1,0 3,0 3,0 3,0 1,0 3,0 4,0 5,0 4,0 4,0 4,0 2,0 3,0 0,0 2,0 1,0 0,0 5,0 5,0 5,0-1,0-2,0-2,0-5,0-3,0-4,0-3,0-2,0-5,0-6,0-6,0-4,0-4,0-2,0 0,0-1,0-5,0-5,0-4,0-1,0 1,0 1,0 3,0 3,0 3,0 2,0 2,0 2,0 3,0 3,0 3,0 4,0 5,0 4,0 4,0 3,0 0,0 3,0-1,0 7,0 7,0 4,0 3,0 0,0-3,0-2,0-5,0-2,0-4,0-3,0-3,0-2,0-5,0-5,0-7,0-3,0-5,0 0,0-2,0-3,1-7,2-8,0-3,0-1,2 0,1 2,2 1,-1 1,-1 4,0 1,1 1,0 3,-2 2,-1 5,-1 2,-1 1,0 5,-1 4,0 5,-1 5,0 3,0 3,0 1,0 2,0 1,0 1,-1-1,1 1,0 1,0 4,0 3,0 0,0 0,0-3,0-2,0-3,0-1,0-2,0-2,0-5,0-7,0-4,0-5,0-3,0-1,0-2,0-1,0-1,0-1,0 1,0-6,0-2,0-2,0 0,0 3,0 3,0 2,0 5,0 2,0 5,0 7,0 6,0 7,0 3,0 5,0 2,0 1,-1 1,-1 1,-2 3,-2 2,0-1,1-1,1-1,1-3,1-2,1-5,1-3,0-1,0-3,1-1,-1-4,0-6,0-4,0-5,0-5,0-1,0-3,0 1,0-8,-1-9,0-4,-1-5,1 1,0 0,1 4,0 2,-1 4,1 1,0 3,1 2,-1 2,0 3,0 3,0 2,0 2,0 2,0 1,0 3,0 3,0 4,0 6,0 3,0 10,0 9,0 6,0 4,0 2,0-2,0-2,0 0,-1 1,-2 0,0 1,-1 0,0-1,-1-2,2-4,1-3,0-4,2-4,-1-4,1-6,1-8,-1-6,0-4,0-3,0-3,0-10,0-8,0-6,0-3,0 0,0 1,0 1,0 2,0 1,0 1,0 3,0 4,0 2,0 4,0 2,0 3,0 3,0 3,0 4,0 7,0 5,0 4,0 4,0 3,0 0,0 2,0-1,0 2,0 7,0 10,0 4,0 0,0 0,0-3,0-4,0-3,0-3,0-4,0-1,0-3,0-4,0-2,0-1,0-3,0-4,0-5,0-4,0-3,0-1,0-1,0-2,0-1,0-6,0-9,0-5,0-4,0 1,0 1,0 2,0 3,0 1,0 3,0 0,0 3,0 1,0 1,0 3,0 1,0 4,0 2,0 5,0 4,0 5,0 4,0 3,0 2,0 1,0 2,0 1,0 1,0-1,0 9,0 8,0 4,0 1,0 0,0-3,0-1,0-4,0-1,0-2,0-3,0-2,0-2,0-2,0-2,0-4,0-1,0-5,0-4,0-3,0-5,0-2,0-3,0-3,0-1,0 0,0 0,0-1,0 0,1 1,2-5,1-5,0-3,-1 0,0 3,-2 2,0 3,1 2,-1 2,1 3,-1 2,1 0,-1 5,1 3,-1 5,0 6,-1 3,1 2,-1 2,0-1,-1 2,1 0,0 1,0-1,0 6,0 7,0 2,0 2,0-2,0-2,0-4,0-5,0-2,0-3,0-2,0-2,0-1,0-1,1-3,1-2,-1-4,1-3,-2-3,1-2,-1 0,0-2,0-1,0-1,0-2,0-1,0 1,0-1,0 1,0 1,0-1,0 2,0 1,0 1,0 1,0 3,0 6,0 5,0 4,0 4,0 1,0 3,0 0,1 0,1 2,-1-2,0 1,0-1,-1 0,1-2,-1-2,0-1,0-1,0-2,0-1,0 0,1-3,0-2,1-4,-1-4,0-2,-1-2,0-2,1-2,-1-1,-1-1,1-1,0 1,0-1,0 0,0-4,0-4,0-1,0 2,0 1,0 4,0 4,0 3,0 4,0 5,0 4,0 4,0 2,0 5,0 1,0 1,0 1,0 0,0 0,0 0,0 0,0 1,0-1,0 1,0 0,0-1,0-1,0-2,0-1,0-2,0-1,0-1,0 0,0-4,0-4,0-3,0-2,0-2,0-3,0 0,0-2,0 0,0-1,0-1,0-1,0-1,0 0,0-1,0-1,0 1,0 1,0 0,0 2,0 1,0 2,0 5,0 5,0 5,0 3,0 4,1 1,1 2,-1 0,0 1,0 1,1-1,0 0,-1-1,0 0,1 0,0-1,0-1,0 0,0-2,0 0,-1-2,0-1,1-1,0-3,-1-4,0-4,0-1,-1-2,1-2,-1-1,0 0,-1-1,1-1,0 0,0-2,0-1,0 0,0 0,0 1,0 1,0 0,0 1,0 0,0 3,0 1,0 3,0 4,0 5,0 4,0 3,0 4,0 0,0 2,0-2,0 2,0 0,0-1,0 1,0-1,0 1,0-3,0-2,0 0,0 0,0-1,0-1,0 0,1-3,1-3,-1-3,0-2,0-4,0-2,-1-1,0-2,0-1,0-3,0-3,0-1,0-1,0 0,0-2,0 0,0 0,0 1,-1-1,-2 0,0 2,0 1,2 3,-1 1,1 1,1-1,0 2,0 1,0 2,0 2,0 0,0 1,0 1,0 2,0 3,1 5,-1 4,-1 3,1 3,0 1,0 2,0 0,0-1,0 1,0 8,0 9,0 5,0-1,0-1,0-4,0-5,0-3,0-2,0-4,0-2,0 0,0-3,0-2,0-2,0-1,-1-1,-1-5,-1-4,-1-4,1-2,0-1,1-2,0-1,0-1,-1-2,0-4,1-4,1-4,0 0,0 1,0-1,-1 2,0 3,-1 1,1 4,1 1,0 1,0 1,1 0,0-1,0 0,0-2,0 2,0 1,0 2,0 1,0 1,0 0,0 1,0-2,0 0,0 0,0 0,0 1,0 0,0 2,0 0,0 0,0-1,0 0,0-1,0 0,0 0,0 1,0 0,0 0,0-1,0-1,0 1,0 0,0 2,0-1,0 1,0 1,0-1,0 1,0-2,0 0,0-1,0 0,0 0,0 1,0-1,0 0,0 1,0-1,0 0,0 0,0 2,0-1,0 0,0 0,0 0,0 0,0 3,0 3,0 6,0 3,0 5,0 7,0 6,-1 4,-1 2,-1 0,0-1,1-1,1-1,-1 1,-1-1,0 0,0-1,1-2,1-1,-1-1,-1-1,0-4,1-3,0-3,1-5,0-5,1-5,0-5,0-3,0-3,0-2,0 0,0-2,0 1,0 1,1-8,-1-7,0-5,-1-1,1 3,0 3,0 2,0 4,0 3,0 4,0 3,0 1,2 2,-1 2,1 1,-1 0,0 0,0 2,1 1,-1 5,1 2,-2 4,1 3,-1 2,0 3,0 0,0 2,0 1,0 2,0 8,0 8,0 7,0 0,0-1,0-2,0-4,0-2,0-3,0-4,0-5,0-5,0-3,0-2,0-5,0-6,0-3,0-4,0-3,0-1,0-3,0 0,0-1,0-7,0-4,1-4,0-2,2-1,1-1,1 3,-1 1,1 3,0 0,0 2,-2 2,-1 2,1 2,0 2,0 2,0 2,0 1,-1 3,0 1,0 2,0 0,-1 0,1 3,-1 4,0 2,-1 5,0 4,0 2,0 3,0 1,0 1,0 0,0 0,0 6,0 8,0 3,0 2,0-2,0-5,0-4,0-4,0-2,-1-3,-1-3,1-2,0-1,0-2,1-2,-1 0,1-3,0-5,0-5,-1-5,-1-7,-1-2,0-4,1-4,1 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3T22:01:13.86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0,'5'0,"3"0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3T22:01:12.46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3T22:01:13.71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3T22:01:13.86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0,'5'0,"3"0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6T19:52:35.95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6T19:52:35.95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6T19:52:35.95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0,'5'0,"3"0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6T20:48:32.98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6T20:48:32.98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6T20:48:32.98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0,'5'0,"3"0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3T22:01:12.46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3T22:01:13.71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A1E08-97BF-44D0-A7D0-CB922CB8137F}" type="datetimeFigureOut">
              <a:rPr lang="hu-HU" smtClean="0"/>
              <a:t>2024. 04. 22.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717B2-F25B-45A7-B937-F8A279BCEA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299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B37D98-8BE0-4A1A-BDCA-D87C54ACF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C4BF235-720C-4D00-A1BE-5E4CB4706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85EA692-88C3-4E13-BC4B-BC86C2776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4D46-3FCA-4A4D-919E-200110B1ADCA}" type="datetimeFigureOut">
              <a:rPr lang="hu-HU" smtClean="0"/>
              <a:t>2024. 04. 22.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EC79206-EADA-4FD9-A8BC-15EB9C238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F778CC6-1516-46A1-8924-AEB78654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9D86-B014-4D83-8061-305CB5A3C1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658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D3A76F-61AC-4980-B452-64E72246C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28207F2-85E9-467F-A511-D8983DE465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C474D35-B28C-477A-9797-A09392030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4D46-3FCA-4A4D-919E-200110B1ADCA}" type="datetimeFigureOut">
              <a:rPr lang="hu-HU" smtClean="0"/>
              <a:t>2024. 04. 22.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ABACDDA-658F-401A-8CA7-CA42BE480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2ECB6CA-C392-41CB-9F20-B1532D2F3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9D86-B014-4D83-8061-305CB5A3C1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824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E43BA8A3-8929-457A-9F7D-70F7C350A2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71F51C7-2142-478E-9BB7-976E3481E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AB73058-18BC-4279-8D67-943A88FD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4D46-3FCA-4A4D-919E-200110B1ADCA}" type="datetimeFigureOut">
              <a:rPr lang="hu-HU" smtClean="0"/>
              <a:t>2024. 04. 22.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9E6EA8C-DCDD-4577-9764-A95A818F3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5C0BAAB-D566-4459-84F6-B27BF1DB8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9D86-B014-4D83-8061-305CB5A3C1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3942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4B2A52-0F7D-4FB7-A640-079BE3AC4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8C1DEE8-34C6-47FE-A4DF-565D0E51B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78DC67A-86E2-40B7-A469-DEC134742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4D46-3FCA-4A4D-919E-200110B1ADCA}" type="datetimeFigureOut">
              <a:rPr lang="hu-HU" smtClean="0"/>
              <a:t>2024. 04. 22.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2E725AC-C23C-4961-9DB0-155CF799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0BD0933-2BA0-4F03-B32F-B95238CD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9D86-B014-4D83-8061-305CB5A3C1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8266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E1ABBD-7A6C-4ED0-B371-9D25DE550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A3D28EF-0727-4393-8008-B2094141B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9810CAD-E8D5-4D68-85E2-1AAB3E2D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4D46-3FCA-4A4D-919E-200110B1ADCA}" type="datetimeFigureOut">
              <a:rPr lang="hu-HU" smtClean="0"/>
              <a:t>2024. 04. 22.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0909302-F923-4F55-8491-81562DA9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D9E8C50-1E2A-47FB-8881-28A9EB251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9D86-B014-4D83-8061-305CB5A3C1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0239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112C9A-86E5-4C2E-A2EC-38E4CE97A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44907DE-2B8E-48FA-A387-F254EDA946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0752BBE-6DAC-454E-AD61-4A4D9C9FF5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62B2F37-0298-4B20-910A-610C1FFD4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4D46-3FCA-4A4D-919E-200110B1ADCA}" type="datetimeFigureOut">
              <a:rPr lang="hu-HU" smtClean="0"/>
              <a:t>2024. 04. 22.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19C347B-6962-4FA5-AEE6-D11755B42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0694FBC-087A-40F5-9273-FAC7AC83E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9D86-B014-4D83-8061-305CB5A3C1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2345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274D6B1-EC2D-4D34-A17B-1CD59FA25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E6CAD7F-739A-4AEA-B0BD-EFF7BF155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E3517F1-6CFD-4331-875D-86813337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F1E31783-005F-457F-9F83-08A4A42600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F2944A5-86C8-4F04-965A-3151554DCC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49FBACE6-CA11-4375-A4D3-63A504E3F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4D46-3FCA-4A4D-919E-200110B1ADCA}" type="datetimeFigureOut">
              <a:rPr lang="hu-HU" smtClean="0"/>
              <a:t>2024. 04. 22.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C0A0F12F-A501-4306-A564-51D234EC1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8F9CA105-8C38-4203-B7B5-F2570B734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9D86-B014-4D83-8061-305CB5A3C1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807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259107A-C050-495B-BAF1-0E9FA53D7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C581AA30-79D2-4372-B4F2-CFFC6F693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4D46-3FCA-4A4D-919E-200110B1ADCA}" type="datetimeFigureOut">
              <a:rPr lang="hu-HU" smtClean="0"/>
              <a:t>2024. 04. 22.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7727C5C-29E3-48EC-82B6-1D1ECD8E5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4C97129-5F9B-4C4F-9EC3-FD67CFD42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9D86-B014-4D83-8061-305CB5A3C1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9154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644C54F-8632-4F7A-A54B-E23C656EF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4D46-3FCA-4A4D-919E-200110B1ADCA}" type="datetimeFigureOut">
              <a:rPr lang="hu-HU" smtClean="0"/>
              <a:t>2024. 04. 22.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78638E71-9359-4739-913C-0BE986F71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31F6447-3E06-4BDF-98A1-5F48BCAD5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9D86-B014-4D83-8061-305CB5A3C1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7608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EA16705-04B9-493E-86DB-1B8465B22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9E11382-AFEA-4A49-A725-6131DE834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4C501D1-4E45-48AC-A28B-75CE2CFD5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81843D6-26EC-402C-A429-9A993864E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4D46-3FCA-4A4D-919E-200110B1ADCA}" type="datetimeFigureOut">
              <a:rPr lang="hu-HU" smtClean="0"/>
              <a:t>2024. 04. 22.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9343521-5C42-4FC7-842B-827AD882B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7171280-A4B2-41C0-9EEB-051C7B157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9D86-B014-4D83-8061-305CB5A3C1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9350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59358E2-D42E-4297-87A1-57AEDFCD7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21ED8D9F-A000-4F73-AF86-5C37D7DB82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1238E62-3659-4287-8125-B07B42513C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4F51A1D-DC62-496F-93B0-243663618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4D46-3FCA-4A4D-919E-200110B1ADCA}" type="datetimeFigureOut">
              <a:rPr lang="hu-HU" smtClean="0"/>
              <a:t>2024. 04. 22.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8AFA779-79EC-488C-9997-E42BB3C92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105BDAC-2670-43B4-856F-C6E1E9BFD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E9D86-B014-4D83-8061-305CB5A3C1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6633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E2ABFE38-2605-4258-9FB9-7BDEC006B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B199D11-A466-4D65-AB05-18C43CE67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FE1F3E0-CE12-4909-8C1D-52CC61EE0E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E4D46-3FCA-4A4D-919E-200110B1ADCA}" type="datetimeFigureOut">
              <a:rPr lang="hu-HU" smtClean="0"/>
              <a:t>2024. 04. 22.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674DB92-FDC5-46A4-8418-4F0DEEDEF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A2B40BB-DC46-4508-B2ED-5CE396C6C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E9D86-B014-4D83-8061-305CB5A3C1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161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customXml" Target="../ink/ink9.xml"/><Relationship Id="rId12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customXml" Target="../ink/ink8.xml"/><Relationship Id="rId9" Type="http://schemas.openxmlformats.org/officeDocument/2006/relationships/customXml" Target="../ink/ink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gif"/><Relationship Id="rId7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customXml" Target="../ink/ink11.xml"/><Relationship Id="rId7" Type="http://schemas.openxmlformats.org/officeDocument/2006/relationships/customXml" Target="../ink/ink1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5" Type="http://schemas.openxmlformats.org/officeDocument/2006/relationships/customXml" Target="../ink/ink12.xml"/><Relationship Id="rId4" Type="http://schemas.openxmlformats.org/officeDocument/2006/relationships/image" Target="../media/image330.png"/><Relationship Id="rId9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maps/place/P%C3%A1pa,+Borsosgy%C5%91r,+8511/@47.3088672,17.410351,14z/data=!3m1!4b1!4m6!3m5!1s0x476960dbab28abb5:0xa00c42b8574eb10!8m2!3d47.3122239!4d17.4301769!16s%2Fg%2F1229bnzs?entry=ttu" TargetMode="External"/><Relationship Id="rId13" Type="http://schemas.openxmlformats.org/officeDocument/2006/relationships/hyperlink" Target="https://www.napelem.net/napelem-novenytermesztes/" TargetMode="External"/><Relationship Id="rId3" Type="http://schemas.microsoft.com/office/2007/relationships/hdphoto" Target="../media/hdphoto1.wdp"/><Relationship Id="rId7" Type="http://schemas.openxmlformats.org/officeDocument/2006/relationships/hyperlink" Target="https://www.google.com/maps/place/P%C3%A1pa,+K%C3%A9ttorny%C3%BAlak,+8591/@47.2981877,17.4433228,16.25z/data=!4m6!3m5!1s0x4769612de44af265:0x444e723515cf94d0!8m2!3d47.2990379!4d17.446502!16s%2Fg%2F121kwyly?entry=ttu" TargetMode="External"/><Relationship Id="rId12" Type="http://schemas.openxmlformats.org/officeDocument/2006/relationships/hyperlink" Target="https://klimapolitikaiintezet.hu/elemzes/biogaz-termeles-magyarorszag-szakpolitikai-elemzes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alpetshop.hu/tag/napelemes-kozvilagitas/" TargetMode="External"/><Relationship Id="rId11" Type="http://schemas.openxmlformats.org/officeDocument/2006/relationships/hyperlink" Target="https://wattmester.blogstar.hu/2018/01/05/a-torpek-mar-a-kamraban-vannak/46770/" TargetMode="External"/><Relationship Id="rId5" Type="http://schemas.openxmlformats.org/officeDocument/2006/relationships/hyperlink" Target="https://www.schrack.hu/tamogatas-szolgaltatas/napenergia-plusz-program-2024?gad_source=1&amp;gclid=Cj0KCQjwwMqvBhCtARIsAIXsZpZ8fAGs9psR5l0jU0pYx61YG_lFCfT7VlfqSoVNYsZ_c3NXGBB0Jz4aAlG5EALw_wcB" TargetMode="External"/><Relationship Id="rId10" Type="http://schemas.openxmlformats.org/officeDocument/2006/relationships/hyperlink" Target="https://hang.hu/belfold/jo-hir-az-onkormanyzatoknak-az-olcsobb-tavho-de-meg-sok-a-tisztazando-reszlet-150205" TargetMode="External"/><Relationship Id="rId4" Type="http://schemas.openxmlformats.org/officeDocument/2006/relationships/hyperlink" Target="https://www.linkedin.com/pulse/biomass-power-generation-market-growth-hit-8478-billion-anna-sargar" TargetMode="External"/><Relationship Id="rId9" Type="http://schemas.openxmlformats.org/officeDocument/2006/relationships/hyperlink" Target="https://wosser.hu/blog/hoszivattyus-futes-2/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maps/place/P%C3%A1pa,+Borsosgy%C5%91r,+8511/@47.3088672,17.410351,14z/data=!3m1!4b1!4m6!3m5!1s0x476960dbab28abb5:0xa00c42b8574eb10!8m2!3d47.3122239!4d17.4301769!16s%2Fg%2F1229bnzs?entry=ttu" TargetMode="External"/><Relationship Id="rId13" Type="http://schemas.openxmlformats.org/officeDocument/2006/relationships/hyperlink" Target="https://www.napelem.net/napelem-novenytermesztes/" TargetMode="External"/><Relationship Id="rId3" Type="http://schemas.microsoft.com/office/2007/relationships/hdphoto" Target="../media/hdphoto1.wdp"/><Relationship Id="rId7" Type="http://schemas.openxmlformats.org/officeDocument/2006/relationships/hyperlink" Target="https://www.google.com/maps/place/P%C3%A1pa,+K%C3%A9ttorny%C3%BAlak,+8591/@47.2981877,17.4433228,16.25z/data=!4m6!3m5!1s0x4769612de44af265:0x444e723515cf94d0!8m2!3d47.2990379!4d17.446502!16s%2Fg%2F121kwyly?entry=ttu" TargetMode="External"/><Relationship Id="rId12" Type="http://schemas.openxmlformats.org/officeDocument/2006/relationships/hyperlink" Target="https://klimapolitikaiintezet.hu/elemzes/biogaz-termeles-magyarorszag-szakpolitikai-elemzes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alpetshop.hu/tag/napelemes-kozvilagitas/" TargetMode="External"/><Relationship Id="rId11" Type="http://schemas.openxmlformats.org/officeDocument/2006/relationships/hyperlink" Target="https://wattmester.blogstar.hu/2018/01/05/a-torpek-mar-a-kamraban-vannak/46770/" TargetMode="External"/><Relationship Id="rId5" Type="http://schemas.openxmlformats.org/officeDocument/2006/relationships/hyperlink" Target="https://www.schrack.hu/tamogatas-szolgaltatas/napenergia-plusz-program-2024?gad_source=1&amp;gclid=Cj0KCQjwwMqvBhCtARIsAIXsZpZ8fAGs9psR5l0jU0pYx61YG_lFCfT7VlfqSoVNYsZ_c3NXGBB0Jz4aAlG5EALw_wcB" TargetMode="External"/><Relationship Id="rId10" Type="http://schemas.openxmlformats.org/officeDocument/2006/relationships/hyperlink" Target="https://hang.hu/belfold/jo-hir-az-onkormanyzatoknak-az-olcsobb-tavho-de-meg-sok-a-tisztazando-reszlet-150205" TargetMode="External"/><Relationship Id="rId4" Type="http://schemas.openxmlformats.org/officeDocument/2006/relationships/hyperlink" Target="https://www.linkedin.com/pulse/biomass-power-generation-market-growth-hit-8478-billion-anna-sargar" TargetMode="External"/><Relationship Id="rId9" Type="http://schemas.openxmlformats.org/officeDocument/2006/relationships/hyperlink" Target="https://wosser.hu/blog/hoszivattyus-futes-2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ustomXml" Target="../ink/ink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.png"/><Relationship Id="rId5" Type="http://schemas.openxmlformats.org/officeDocument/2006/relationships/customXml" Target="../ink/ink3.xml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customXml" Target="../ink/ink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microsoft.com/office/2007/relationships/hdphoto" Target="../media/hdphoto1.wdp"/><Relationship Id="rId12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6.xml"/><Relationship Id="rId11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customXml" Target="../ink/ink5.xml"/><Relationship Id="rId9" Type="http://schemas.openxmlformats.org/officeDocument/2006/relationships/customXml" Target="../ink/ink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9E066F3-6D94-476D-8138-832963CFB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3600" cy="138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67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C336BD2E-3CF8-4913-9EB1-A72C3DD31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10">
            <a:extLst>
              <a:ext uri="{FF2B5EF4-FFF2-40B4-BE49-F238E27FC236}">
                <a16:creationId xmlns:a16="http://schemas.microsoft.com/office/drawing/2014/main" id="{29CE2213-6ABA-48F1-821A-0F1646291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623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hu-HU" altLang="hu-HU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öhne"/>
              </a:rPr>
            </a:br>
            <a:endParaRPr kumimoji="0" lang="hu-HU" alt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C84FF63-8D98-466E-9CAF-C07B1BCDFEA3}"/>
              </a:ext>
            </a:extLst>
          </p:cNvPr>
          <p:cNvSpPr txBox="1"/>
          <p:nvPr/>
        </p:nvSpPr>
        <p:spPr>
          <a:xfrm>
            <a:off x="2409825" y="1526796"/>
            <a:ext cx="7372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u="sng" dirty="0">
                <a:solidFill>
                  <a:srgbClr val="C00000"/>
                </a:solidFill>
                <a:latin typeface="Neue Haas Grotesk Display Pro" panose="020D0304030502050203" pitchFamily="34" charset="-18"/>
              </a:rPr>
              <a:t>MEGOLDÁS:</a:t>
            </a:r>
            <a:endParaRPr lang="hu-HU" sz="2400" b="1" u="sng" dirty="0">
              <a:solidFill>
                <a:srgbClr val="C00000"/>
              </a:solidFill>
              <a:latin typeface="Neue Haas Grotesk Display Pro" panose="020D0304030502050203" pitchFamily="34" charset="-18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0D35C94-8E02-4800-8B2A-AC0AF65075B1}"/>
              </a:ext>
            </a:extLst>
          </p:cNvPr>
          <p:cNvSpPr txBox="1"/>
          <p:nvPr/>
        </p:nvSpPr>
        <p:spPr>
          <a:xfrm>
            <a:off x="1543050" y="2680896"/>
            <a:ext cx="8591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hu-HU" sz="4800" b="1" dirty="0">
                <a:latin typeface="Neue Haas Grotesk Display Pro" panose="020D0304030502050203" pitchFamily="34" charset="-18"/>
              </a:rPr>
              <a:t>Karbonsemlegesség</a:t>
            </a:r>
          </a:p>
          <a:p>
            <a:pPr algn="ctr"/>
            <a:endParaRPr lang="hu-HU" sz="4800" b="1" dirty="0">
              <a:latin typeface="Neue Haas Grotesk Display Pro" panose="020D0304030502050203" pitchFamily="34" charset="-18"/>
            </a:endParaRP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hu-H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,,ÖNELLÁTÓSODÁS”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0" name="Szabadkéz 9">
                <a:extLst>
                  <a:ext uri="{FF2B5EF4-FFF2-40B4-BE49-F238E27FC236}">
                    <a16:creationId xmlns:a16="http://schemas.microsoft.com/office/drawing/2014/main" id="{240956C6-7692-49DB-B838-BC44783AA617}"/>
                  </a:ext>
                </a:extLst>
              </p14:cNvPr>
              <p14:cNvContentPartPr/>
              <p14:nvPr/>
            </p14:nvContentPartPr>
            <p14:xfrm>
              <a:off x="8661100" y="3834760"/>
              <a:ext cx="360" cy="360"/>
            </p14:xfrm>
          </p:contentPart>
        </mc:Choice>
        <mc:Fallback xmlns="">
          <p:pic>
            <p:nvPicPr>
              <p:cNvPr id="10" name="Szabadkéz 9">
                <a:extLst>
                  <a:ext uri="{FF2B5EF4-FFF2-40B4-BE49-F238E27FC236}">
                    <a16:creationId xmlns:a16="http://schemas.microsoft.com/office/drawing/2014/main" id="{240956C6-7692-49DB-B838-BC44783AA61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43100" y="3727120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35567461-8F7C-4B67-80B1-271A7547A892}"/>
              </a:ext>
            </a:extLst>
          </p:cNvPr>
          <p:cNvGrpSpPr/>
          <p:nvPr/>
        </p:nvGrpSpPr>
        <p:grpSpPr>
          <a:xfrm>
            <a:off x="4139860" y="3885880"/>
            <a:ext cx="5400" cy="360"/>
            <a:chOff x="4139860" y="3885880"/>
            <a:chExt cx="540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11" name="Szabadkéz 10">
                  <a:extLst>
                    <a:ext uri="{FF2B5EF4-FFF2-40B4-BE49-F238E27FC236}">
                      <a16:creationId xmlns:a16="http://schemas.microsoft.com/office/drawing/2014/main" id="{82EAD81B-609F-463E-BB60-30873332C2F2}"/>
                    </a:ext>
                  </a:extLst>
                </p14:cNvPr>
                <p14:cNvContentPartPr/>
                <p14:nvPr/>
              </p14:nvContentPartPr>
              <p14:xfrm>
                <a:off x="4139860" y="3885880"/>
                <a:ext cx="360" cy="360"/>
              </p14:xfrm>
            </p:contentPart>
          </mc:Choice>
          <mc:Fallback xmlns="">
            <p:pic>
              <p:nvPicPr>
                <p:cNvPr id="11" name="Szabadkéz 10">
                  <a:extLst>
                    <a:ext uri="{FF2B5EF4-FFF2-40B4-BE49-F238E27FC236}">
                      <a16:creationId xmlns:a16="http://schemas.microsoft.com/office/drawing/2014/main" id="{82EAD81B-609F-463E-BB60-30873332C2F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22220" y="3777880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12" name="Szabadkéz 11">
                  <a:extLst>
                    <a:ext uri="{FF2B5EF4-FFF2-40B4-BE49-F238E27FC236}">
                      <a16:creationId xmlns:a16="http://schemas.microsoft.com/office/drawing/2014/main" id="{CA0FB80A-5362-4B45-BABF-705EB3C2E28E}"/>
                    </a:ext>
                  </a:extLst>
                </p14:cNvPr>
                <p14:cNvContentPartPr/>
                <p14:nvPr/>
              </p14:nvContentPartPr>
              <p14:xfrm>
                <a:off x="4139860" y="3885880"/>
                <a:ext cx="5400" cy="360"/>
              </p14:xfrm>
            </p:contentPart>
          </mc:Choice>
          <mc:Fallback xmlns="">
            <p:pic>
              <p:nvPicPr>
                <p:cNvPr id="12" name="Szabadkéz 11">
                  <a:extLst>
                    <a:ext uri="{FF2B5EF4-FFF2-40B4-BE49-F238E27FC236}">
                      <a16:creationId xmlns:a16="http://schemas.microsoft.com/office/drawing/2014/main" id="{CA0FB80A-5362-4B45-BABF-705EB3C2E28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122220" y="3777880"/>
                  <a:ext cx="41040" cy="21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Arrow: Right 1" hidden="1">
            <a:extLst>
              <a:ext uri="{FF2B5EF4-FFF2-40B4-BE49-F238E27FC236}">
                <a16:creationId xmlns:a16="http://schemas.microsoft.com/office/drawing/2014/main" id="{9B8ADE0D-7EF0-418F-A92A-9577FE784A4E}"/>
              </a:ext>
            </a:extLst>
          </p:cNvPr>
          <p:cNvSpPr/>
          <p:nvPr/>
        </p:nvSpPr>
        <p:spPr>
          <a:xfrm rot="5400000">
            <a:off x="4280049" y="8011864"/>
            <a:ext cx="3631900" cy="2922836"/>
          </a:xfrm>
          <a:prstGeom prst="rightArrow">
            <a:avLst/>
          </a:prstGeom>
          <a:solidFill>
            <a:srgbClr val="D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0528FC4-5041-4F0C-A1D5-9B4EF8B973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22249" y="-13634183"/>
            <a:ext cx="12436497" cy="82187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04A811-3153-43F8-A7A7-293EEB557F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800000">
            <a:off x="-6565301" y="2919479"/>
            <a:ext cx="14003631" cy="787704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EC4531D-B770-4675-8053-255F9B4E9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15" y="-11666604"/>
            <a:ext cx="11318968" cy="3715657"/>
          </a:xfrm>
          <a:effectLst>
            <a:outerShdw blurRad="101600" dist="88900" algn="ctr" rotWithShape="0">
              <a:srgbClr val="000000">
                <a:alpha val="92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Ezt a </a:t>
            </a:r>
            <a:r>
              <a:rPr lang="hu-HU" sz="4800" b="1" u="sng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Földet</a:t>
            </a:r>
            <a:r>
              <a:rPr lang="hu-HU" sz="4800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 kell </a:t>
            </a:r>
            <a:r>
              <a:rPr lang="hu-HU" sz="4800" b="1" dirty="0">
                <a:solidFill>
                  <a:schemeClr val="accent4"/>
                </a:solidFill>
                <a:latin typeface="Neue Haas Grotesk Display Pro" panose="020D0304030502050203" pitchFamily="34" charset="-18"/>
              </a:rPr>
              <a:t>laknunk</a:t>
            </a:r>
            <a:r>
              <a:rPr lang="hu-HU" sz="4800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, </a:t>
            </a:r>
            <a:r>
              <a:rPr lang="hu-HU" sz="4800" b="1" dirty="0">
                <a:solidFill>
                  <a:schemeClr val="accent4"/>
                </a:solidFill>
                <a:latin typeface="Neue Haas Grotesk Display Pro" panose="020D0304030502050203" pitchFamily="34" charset="-18"/>
              </a:rPr>
              <a:t>nem</a:t>
            </a:r>
            <a:r>
              <a:rPr lang="hu-HU" sz="4800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 egy másik bolygót kell </a:t>
            </a:r>
            <a:r>
              <a:rPr lang="hu-HU" sz="4800" b="1" dirty="0">
                <a:solidFill>
                  <a:schemeClr val="accent4"/>
                </a:solidFill>
                <a:latin typeface="Neue Haas Grotesk Display Pro" panose="020D0304030502050203" pitchFamily="34" charset="-18"/>
              </a:rPr>
              <a:t>terraformálnunk</a:t>
            </a:r>
            <a:r>
              <a:rPr lang="hu-HU" sz="4800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!</a:t>
            </a:r>
            <a:br>
              <a:rPr lang="hu-HU" sz="4800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</a:br>
            <a:r>
              <a:rPr lang="hu-HU" sz="4800" b="1" dirty="0">
                <a:solidFill>
                  <a:schemeClr val="accent4"/>
                </a:solidFill>
                <a:latin typeface="Neue Haas Grotesk Display Pro" panose="020D0304030502050203" pitchFamily="34" charset="-18"/>
              </a:rPr>
              <a:t>Most</a:t>
            </a:r>
            <a:r>
              <a:rPr lang="hu-HU" sz="4800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 kell a </a:t>
            </a:r>
            <a:r>
              <a:rPr lang="hu-HU" sz="4800" b="1" u="sng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megvalósítható programokat </a:t>
            </a:r>
            <a:r>
              <a:rPr lang="hu-HU" sz="4800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széles körben elkezdeni </a:t>
            </a:r>
            <a:r>
              <a:rPr lang="hu-HU" sz="4800" b="1" dirty="0">
                <a:solidFill>
                  <a:schemeClr val="accent4"/>
                </a:solidFill>
                <a:latin typeface="Neue Haas Grotesk Display Pro" panose="020D0304030502050203" pitchFamily="34" charset="-18"/>
              </a:rPr>
              <a:t>a bolygónk megmentése </a:t>
            </a:r>
            <a:r>
              <a:rPr lang="hu-HU" sz="4800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érdekében!</a:t>
            </a:r>
          </a:p>
        </p:txBody>
      </p:sp>
    </p:spTree>
    <p:extLst>
      <p:ext uri="{BB962C8B-B14F-4D97-AF65-F5344CB8AC3E}">
        <p14:creationId xmlns:p14="http://schemas.microsoft.com/office/powerpoint/2010/main" val="3859379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5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88BC8B0C-EE19-4CE2-851E-3CD06374B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42531BD-814C-4DAD-84DF-D91693C96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C37BCA5-B905-44C4-AC6A-9B7F756B2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65" y="365125"/>
            <a:ext cx="9396070" cy="6258513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C883514-30A9-4985-9404-6F3C7F2C6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517" y="-6454299"/>
            <a:ext cx="4848301" cy="68580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5496DC7-76DF-47FD-9B46-78A7297CF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466" y="-1819136"/>
            <a:ext cx="3003787" cy="185688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8091A4C-63D0-4218-8675-CBAFB8D297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768" y="-1758362"/>
            <a:ext cx="1524000" cy="152400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E970FA3B-7EAE-41BB-8B08-1396411157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9335" y="-3671281"/>
            <a:ext cx="3195646" cy="4520293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6E8F48C8-A000-4BF4-A423-83FE9F7E5321}"/>
              </a:ext>
            </a:extLst>
          </p:cNvPr>
          <p:cNvSpPr txBox="1"/>
          <p:nvPr/>
        </p:nvSpPr>
        <p:spPr>
          <a:xfrm>
            <a:off x="9501530" y="504686"/>
            <a:ext cx="120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Jelen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4BEC0FE5-2EF0-4D55-A29E-822A14917CDA}"/>
              </a:ext>
            </a:extLst>
          </p:cNvPr>
          <p:cNvSpPr txBox="1"/>
          <p:nvPr/>
        </p:nvSpPr>
        <p:spPr>
          <a:xfrm>
            <a:off x="9425330" y="-757582"/>
            <a:ext cx="120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Jövő</a:t>
            </a:r>
          </a:p>
        </p:txBody>
      </p:sp>
    </p:spTree>
    <p:extLst>
      <p:ext uri="{BB962C8B-B14F-4D97-AF65-F5344CB8AC3E}">
        <p14:creationId xmlns:p14="http://schemas.microsoft.com/office/powerpoint/2010/main" val="67638552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88BC8B0C-EE19-4CE2-851E-3CD06374B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42531BD-814C-4DAD-84DF-D91693C96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C37BCA5-B905-44C4-AC6A-9B7F756B2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65" y="365125"/>
            <a:ext cx="9396070" cy="6258513"/>
          </a:xfr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89084FA0-8D68-4F31-A8A1-413FA049F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649" y="-2401094"/>
            <a:ext cx="4848301" cy="68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01D0025-7D97-4EF8-9747-8409A439BF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9335" y="-1716133"/>
            <a:ext cx="3195646" cy="45202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30CC305E-F587-403B-BDC4-E76C10DBE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0" y="4819724"/>
            <a:ext cx="1524000" cy="1524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E06AF451-513A-4AAE-BBE5-34D116455ECA}"/>
              </a:ext>
            </a:extLst>
          </p:cNvPr>
          <p:cNvSpPr txBox="1"/>
          <p:nvPr/>
        </p:nvSpPr>
        <p:spPr>
          <a:xfrm>
            <a:off x="9501530" y="504686"/>
            <a:ext cx="120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Jövő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B78EB70B-E4E2-4770-B5EB-8DFBF9557886}"/>
              </a:ext>
            </a:extLst>
          </p:cNvPr>
          <p:cNvSpPr txBox="1"/>
          <p:nvPr/>
        </p:nvSpPr>
        <p:spPr>
          <a:xfrm>
            <a:off x="9653930" y="10578613"/>
            <a:ext cx="120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Most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22DA0CEB-F32D-C3E8-5BB3-48740A6505F2}"/>
              </a:ext>
            </a:extLst>
          </p:cNvPr>
          <p:cNvSpPr txBox="1"/>
          <p:nvPr/>
        </p:nvSpPr>
        <p:spPr>
          <a:xfrm>
            <a:off x="9653930" y="7456279"/>
            <a:ext cx="120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Jelen</a:t>
            </a:r>
          </a:p>
        </p:txBody>
      </p:sp>
    </p:spTree>
    <p:extLst>
      <p:ext uri="{BB962C8B-B14F-4D97-AF65-F5344CB8AC3E}">
        <p14:creationId xmlns:p14="http://schemas.microsoft.com/office/powerpoint/2010/main" val="594442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F2FC0B29-86E9-1794-57DC-EDA0BD8F9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C37BCA5-B905-44C4-AC6A-9B7F756B2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833348" cy="17207017"/>
          </a:xfr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9FDF2B97-0E08-CD3E-CA8F-000E20F958B8}"/>
              </a:ext>
            </a:extLst>
          </p:cNvPr>
          <p:cNvSpPr/>
          <p:nvPr/>
        </p:nvSpPr>
        <p:spPr>
          <a:xfrm>
            <a:off x="-23577089" y="-454787"/>
            <a:ext cx="13653797" cy="82927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 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1693F17-9BBD-00D8-8037-00A0ED68602F}"/>
              </a:ext>
            </a:extLst>
          </p:cNvPr>
          <p:cNvSpPr/>
          <p:nvPr/>
        </p:nvSpPr>
        <p:spPr>
          <a:xfrm>
            <a:off x="-12974205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89084FA0-8D68-4F31-A8A1-413FA049F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493" y="4626914"/>
            <a:ext cx="4848301" cy="68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01D0025-7D97-4EF8-9747-8409A439BF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-6818572"/>
            <a:ext cx="10515600" cy="148744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C94E350C-4509-44D0-8F39-09EF8740C6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8946" y="9417022"/>
            <a:ext cx="3003787" cy="18568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30CC305E-F587-403B-BDC4-E76C10DBED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599" y="10345465"/>
            <a:ext cx="1524000" cy="1524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Téglalap: lekerekített 12">
            <a:extLst>
              <a:ext uri="{FF2B5EF4-FFF2-40B4-BE49-F238E27FC236}">
                <a16:creationId xmlns:a16="http://schemas.microsoft.com/office/drawing/2014/main" id="{0972743E-A6E9-48BF-83CD-304FFE6463E6}"/>
              </a:ext>
            </a:extLst>
          </p:cNvPr>
          <p:cNvSpPr/>
          <p:nvPr/>
        </p:nvSpPr>
        <p:spPr>
          <a:xfrm>
            <a:off x="-13721240" y="-381000"/>
            <a:ext cx="13296900" cy="7620000"/>
          </a:xfrm>
          <a:prstGeom prst="roundRect">
            <a:avLst/>
          </a:prstGeom>
          <a:gradFill flip="none" rotWithShape="1">
            <a:gsLst>
              <a:gs pos="0">
                <a:schemeClr val="accent4"/>
              </a:gs>
              <a:gs pos="57000">
                <a:srgbClr val="779E16">
                  <a:shade val="67500"/>
                  <a:satMod val="115000"/>
                  <a:lumMod val="95000"/>
                  <a:lumOff val="5000"/>
                </a:srgbClr>
              </a:gs>
              <a:gs pos="100000">
                <a:srgbClr val="779E16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7358DCC3-3169-4C39-AB56-EED6E42D72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349" b="16934"/>
          <a:stretch/>
        </p:blipFill>
        <p:spPr>
          <a:xfrm>
            <a:off x="-12892490" y="144171"/>
            <a:ext cx="12473390" cy="7094829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77BB0E9E-20E2-4551-9731-7055F0B39FF6}"/>
              </a:ext>
            </a:extLst>
          </p:cNvPr>
          <p:cNvSpPr txBox="1"/>
          <p:nvPr/>
        </p:nvSpPr>
        <p:spPr>
          <a:xfrm>
            <a:off x="-13726480" y="2767280"/>
            <a:ext cx="13307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BIOGÁZERŐMŰ</a:t>
            </a: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40E68D05-1AC3-4606-92A1-101DA128DEA9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30590" y="-2524569"/>
            <a:ext cx="10515599" cy="13747873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409A9431-3878-4E5D-A932-239C39B01582}"/>
              </a:ext>
            </a:extLst>
          </p:cNvPr>
          <p:cNvSpPr txBox="1"/>
          <p:nvPr/>
        </p:nvSpPr>
        <p:spPr>
          <a:xfrm>
            <a:off x="15407030" y="10961694"/>
            <a:ext cx="120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2050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E22FFDD-CF12-7701-EAD4-B043F7A9FA6B}"/>
              </a:ext>
            </a:extLst>
          </p:cNvPr>
          <p:cNvSpPr txBox="1"/>
          <p:nvPr/>
        </p:nvSpPr>
        <p:spPr>
          <a:xfrm>
            <a:off x="9501530" y="9619634"/>
            <a:ext cx="120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Jövő</a:t>
            </a:r>
          </a:p>
        </p:txBody>
      </p:sp>
    </p:spTree>
    <p:extLst>
      <p:ext uri="{BB962C8B-B14F-4D97-AF65-F5344CB8AC3E}">
        <p14:creationId xmlns:p14="http://schemas.microsoft.com/office/powerpoint/2010/main" val="1410520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C37BCA5-B905-44C4-AC6A-9B7F756B2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833348" cy="17207017"/>
          </a:xfrm>
        </p:spPr>
      </p:pic>
      <p:sp>
        <p:nvSpPr>
          <p:cNvPr id="23" name="Téglalap 22">
            <a:extLst>
              <a:ext uri="{FF2B5EF4-FFF2-40B4-BE49-F238E27FC236}">
                <a16:creationId xmlns:a16="http://schemas.microsoft.com/office/drawing/2014/main" id="{44EAC56A-FC8B-82CA-8F90-7CD4CF3C57AD}"/>
              </a:ext>
            </a:extLst>
          </p:cNvPr>
          <p:cNvSpPr/>
          <p:nvPr/>
        </p:nvSpPr>
        <p:spPr>
          <a:xfrm>
            <a:off x="-254320" y="7620000"/>
            <a:ext cx="12941227" cy="75307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69B9766C-530A-4814-8E49-3937C653A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6818572"/>
            <a:ext cx="10515600" cy="148744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Téglalap 18">
            <a:extLst>
              <a:ext uri="{FF2B5EF4-FFF2-40B4-BE49-F238E27FC236}">
                <a16:creationId xmlns:a16="http://schemas.microsoft.com/office/drawing/2014/main" id="{B089C415-68A7-0FCB-352E-82D779D8FB12}"/>
              </a:ext>
            </a:extLst>
          </p:cNvPr>
          <p:cNvSpPr/>
          <p:nvPr/>
        </p:nvSpPr>
        <p:spPr>
          <a:xfrm>
            <a:off x="-610606" y="-454787"/>
            <a:ext cx="13653797" cy="82927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 </a:t>
            </a:r>
          </a:p>
        </p:txBody>
      </p:sp>
      <p:pic>
        <p:nvPicPr>
          <p:cNvPr id="3" name="Tartalom helye 4" descr="A képen szöveg, képernyőkép, diagram, rajzfilm látható&#10;&#10;Automatikusan generált leírás">
            <a:extLst>
              <a:ext uri="{FF2B5EF4-FFF2-40B4-BE49-F238E27FC236}">
                <a16:creationId xmlns:a16="http://schemas.microsoft.com/office/drawing/2014/main" id="{0E55D28F-5F0C-FFB1-564F-428574AF3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6" y="7620000"/>
            <a:ext cx="10670828" cy="5434744"/>
          </a:xfrm>
          <a:prstGeom prst="rect">
            <a:avLst/>
          </a:prstGeom>
        </p:spPr>
      </p:pic>
      <p:sp>
        <p:nvSpPr>
          <p:cNvPr id="20" name="Téglalap: lekerekített 19">
            <a:extLst>
              <a:ext uri="{FF2B5EF4-FFF2-40B4-BE49-F238E27FC236}">
                <a16:creationId xmlns:a16="http://schemas.microsoft.com/office/drawing/2014/main" id="{2FEA801C-5C3A-F132-62AE-FAEC8858910E}"/>
              </a:ext>
            </a:extLst>
          </p:cNvPr>
          <p:cNvSpPr/>
          <p:nvPr/>
        </p:nvSpPr>
        <p:spPr>
          <a:xfrm>
            <a:off x="-401480" y="-381000"/>
            <a:ext cx="13296900" cy="7620000"/>
          </a:xfrm>
          <a:prstGeom prst="roundRect">
            <a:avLst/>
          </a:prstGeom>
          <a:gradFill flip="none" rotWithShape="1">
            <a:gsLst>
              <a:gs pos="0">
                <a:schemeClr val="accent4"/>
              </a:gs>
              <a:gs pos="57000">
                <a:srgbClr val="779E16">
                  <a:shade val="67500"/>
                  <a:satMod val="115000"/>
                  <a:lumMod val="95000"/>
                  <a:lumOff val="5000"/>
                </a:srgbClr>
              </a:gs>
              <a:gs pos="100000">
                <a:srgbClr val="779E16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9C14B887-E188-3994-C412-35A9B1FD5C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349" b="16934"/>
          <a:stretch/>
        </p:blipFill>
        <p:spPr>
          <a:xfrm>
            <a:off x="427270" y="144171"/>
            <a:ext cx="12473390" cy="7094829"/>
          </a:xfrm>
          <a:prstGeom prst="rect">
            <a:avLst/>
          </a:prstGeom>
        </p:spPr>
      </p:pic>
      <p:sp>
        <p:nvSpPr>
          <p:cNvPr id="22" name="Szövegdoboz 21">
            <a:extLst>
              <a:ext uri="{FF2B5EF4-FFF2-40B4-BE49-F238E27FC236}">
                <a16:creationId xmlns:a16="http://schemas.microsoft.com/office/drawing/2014/main" id="{FDE81640-0E18-9694-081E-7E9C8CC84DAC}"/>
              </a:ext>
            </a:extLst>
          </p:cNvPr>
          <p:cNvSpPr txBox="1"/>
          <p:nvPr/>
        </p:nvSpPr>
        <p:spPr>
          <a:xfrm>
            <a:off x="-406720" y="2767280"/>
            <a:ext cx="13307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BIOGÁZERŐMŰ</a:t>
            </a:r>
          </a:p>
        </p:txBody>
      </p:sp>
    </p:spTree>
    <p:extLst>
      <p:ext uri="{BB962C8B-B14F-4D97-AF65-F5344CB8AC3E}">
        <p14:creationId xmlns:p14="http://schemas.microsoft.com/office/powerpoint/2010/main" val="3745239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Tartalom helye 4">
            <a:extLst>
              <a:ext uri="{FF2B5EF4-FFF2-40B4-BE49-F238E27FC236}">
                <a16:creationId xmlns:a16="http://schemas.microsoft.com/office/drawing/2014/main" id="{9691F524-921C-0737-76C1-6E63847F59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833348" cy="17207017"/>
          </a:xfrm>
          <a:prstGeom prst="rect">
            <a:avLst/>
          </a:prstGeom>
        </p:spPr>
      </p:pic>
      <p:sp>
        <p:nvSpPr>
          <p:cNvPr id="29" name="Téglalap 28">
            <a:extLst>
              <a:ext uri="{FF2B5EF4-FFF2-40B4-BE49-F238E27FC236}">
                <a16:creationId xmlns:a16="http://schemas.microsoft.com/office/drawing/2014/main" id="{D565FEB3-B229-5015-B440-5DA9B72D1C00}"/>
              </a:ext>
            </a:extLst>
          </p:cNvPr>
          <p:cNvSpPr/>
          <p:nvPr/>
        </p:nvSpPr>
        <p:spPr>
          <a:xfrm>
            <a:off x="-406720" y="-672743"/>
            <a:ext cx="12941227" cy="75307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5" name="Tartalom helye 4" descr="A képen szöveg, képernyőkép, diagram, rajzfilm látható&#10;&#10;Automatikusan generált leírás">
            <a:extLst>
              <a:ext uri="{FF2B5EF4-FFF2-40B4-BE49-F238E27FC236}">
                <a16:creationId xmlns:a16="http://schemas.microsoft.com/office/drawing/2014/main" id="{AA8A83F7-DEFD-6E00-EC38-C8145C853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6" y="711628"/>
            <a:ext cx="10670828" cy="5434744"/>
          </a:xfrm>
        </p:spPr>
      </p:pic>
      <p:sp>
        <p:nvSpPr>
          <p:cNvPr id="35" name="Téglalap: lekerekített 34">
            <a:extLst>
              <a:ext uri="{FF2B5EF4-FFF2-40B4-BE49-F238E27FC236}">
                <a16:creationId xmlns:a16="http://schemas.microsoft.com/office/drawing/2014/main" id="{CF17A48A-BA25-6DA9-CC90-2873C05C604E}"/>
              </a:ext>
            </a:extLst>
          </p:cNvPr>
          <p:cNvSpPr/>
          <p:nvPr/>
        </p:nvSpPr>
        <p:spPr>
          <a:xfrm>
            <a:off x="-401480" y="-9379667"/>
            <a:ext cx="13296900" cy="7620000"/>
          </a:xfrm>
          <a:prstGeom prst="roundRect">
            <a:avLst/>
          </a:prstGeom>
          <a:gradFill flip="none" rotWithShape="1">
            <a:gsLst>
              <a:gs pos="0">
                <a:schemeClr val="accent4"/>
              </a:gs>
              <a:gs pos="57000">
                <a:srgbClr val="779E16">
                  <a:shade val="67500"/>
                  <a:satMod val="115000"/>
                  <a:lumMod val="95000"/>
                  <a:lumOff val="5000"/>
                </a:srgbClr>
              </a:gs>
              <a:gs pos="100000">
                <a:srgbClr val="779E16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36" name="Kép 35">
            <a:extLst>
              <a:ext uri="{FF2B5EF4-FFF2-40B4-BE49-F238E27FC236}">
                <a16:creationId xmlns:a16="http://schemas.microsoft.com/office/drawing/2014/main" id="{F0E91873-7525-57C2-4316-DD5BBC1BFA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349" b="16934"/>
          <a:stretch/>
        </p:blipFill>
        <p:spPr>
          <a:xfrm>
            <a:off x="427270" y="-8854496"/>
            <a:ext cx="12473390" cy="7094829"/>
          </a:xfrm>
          <a:prstGeom prst="rect">
            <a:avLst/>
          </a:prstGeom>
        </p:spPr>
      </p:pic>
      <p:sp>
        <p:nvSpPr>
          <p:cNvPr id="37" name="Szövegdoboz 36">
            <a:extLst>
              <a:ext uri="{FF2B5EF4-FFF2-40B4-BE49-F238E27FC236}">
                <a16:creationId xmlns:a16="http://schemas.microsoft.com/office/drawing/2014/main" id="{4A06C075-FDE8-35D6-4109-3E0111D1792E}"/>
              </a:ext>
            </a:extLst>
          </p:cNvPr>
          <p:cNvSpPr txBox="1"/>
          <p:nvPr/>
        </p:nvSpPr>
        <p:spPr>
          <a:xfrm>
            <a:off x="-406720" y="-6231387"/>
            <a:ext cx="13307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BIOGÁZERŐMŰ</a:t>
            </a:r>
          </a:p>
        </p:txBody>
      </p:sp>
      <p:pic>
        <p:nvPicPr>
          <p:cNvPr id="19" name="Kép 2">
            <a:extLst>
              <a:ext uri="{FF2B5EF4-FFF2-40B4-BE49-F238E27FC236}">
                <a16:creationId xmlns:a16="http://schemas.microsoft.com/office/drawing/2014/main" id="{84FFCFA5-4442-46AA-AA26-622ED63E53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59"/>
          <a:stretch/>
        </p:blipFill>
        <p:spPr>
          <a:xfrm>
            <a:off x="5784237" y="7688625"/>
            <a:ext cx="5407638" cy="5366600"/>
          </a:xfrm>
          <a:prstGeom prst="rect">
            <a:avLst/>
          </a:prstGeom>
          <a:effectLst>
            <a:outerShdw blurRad="50800" dist="50800" dir="3300000" algn="ctr" rotWithShape="0">
              <a:srgbClr val="000000">
                <a:alpha val="4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7894F8-4D13-42CD-84EE-3E5575AE3C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0" r="8222"/>
          <a:stretch/>
        </p:blipFill>
        <p:spPr>
          <a:xfrm>
            <a:off x="3514887" y="11009857"/>
            <a:ext cx="2070551" cy="2010298"/>
          </a:xfrm>
          <a:prstGeom prst="rect">
            <a:avLst/>
          </a:prstGeom>
          <a:effectLst>
            <a:outerShdw blurRad="50800" dist="50800" dir="3300000" algn="ctr" rotWithShape="0">
              <a:srgbClr val="000000">
                <a:alpha val="4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3BD59C-4ECD-4B8F-B275-98461C5975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75" y="7688625"/>
            <a:ext cx="4210948" cy="3158211"/>
          </a:xfrm>
          <a:prstGeom prst="rect">
            <a:avLst/>
          </a:prstGeom>
          <a:effectLst>
            <a:outerShdw blurRad="50800" dist="50800" dir="3300000" algn="ctr" rotWithShape="0">
              <a:srgbClr val="000000">
                <a:alpha val="4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790C9F-8CE3-4836-BE7A-A998F6259B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9" r="3790"/>
          <a:stretch/>
        </p:blipFill>
        <p:spPr>
          <a:xfrm>
            <a:off x="1367975" y="11009857"/>
            <a:ext cx="2003876" cy="2010298"/>
          </a:xfrm>
          <a:prstGeom prst="rect">
            <a:avLst/>
          </a:prstGeom>
          <a:effectLst>
            <a:outerShdw blurRad="50800" dist="50800" dir="3300000" algn="ctr" rotWithShape="0">
              <a:srgbClr val="000000">
                <a:alpha val="4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978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7">
            <a:extLst>
              <a:ext uri="{FF2B5EF4-FFF2-40B4-BE49-F238E27FC236}">
                <a16:creationId xmlns:a16="http://schemas.microsoft.com/office/drawing/2014/main" id="{7A12346F-7C14-48C8-B9B3-1A488E07B9CF}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9727FBF-92DB-D054-FC64-996255768C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59"/>
          <a:stretch/>
        </p:blipFill>
        <p:spPr>
          <a:xfrm>
            <a:off x="5784237" y="844953"/>
            <a:ext cx="5407638" cy="5366600"/>
          </a:xfrm>
          <a:prstGeom prst="rect">
            <a:avLst/>
          </a:prstGeom>
          <a:effectLst>
            <a:outerShdw blurRad="50800" dist="50800" dir="3300000" algn="ctr" rotWithShape="0">
              <a:srgbClr val="000000">
                <a:alpha val="4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62CF24-FC35-4DCE-BA2F-DFA89FD1F6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0" r="8222"/>
          <a:stretch/>
        </p:blipFill>
        <p:spPr>
          <a:xfrm>
            <a:off x="3514887" y="4166185"/>
            <a:ext cx="2070551" cy="2010298"/>
          </a:xfrm>
          <a:prstGeom prst="rect">
            <a:avLst/>
          </a:prstGeom>
          <a:effectLst>
            <a:outerShdw blurRad="50800" dist="50800" dir="3300000" algn="ctr" rotWithShape="0">
              <a:srgbClr val="000000">
                <a:alpha val="4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B9A2DE-B9D7-4436-9464-399BD0F50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75" y="844953"/>
            <a:ext cx="4210948" cy="3158211"/>
          </a:xfrm>
          <a:prstGeom prst="rect">
            <a:avLst/>
          </a:prstGeom>
          <a:effectLst>
            <a:outerShdw blurRad="50800" dist="50800" dir="3300000" algn="ctr" rotWithShape="0">
              <a:srgbClr val="000000">
                <a:alpha val="4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DC3EEA-779A-4F6F-B97E-F64F9202F4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9" r="3790"/>
          <a:stretch/>
        </p:blipFill>
        <p:spPr>
          <a:xfrm>
            <a:off x="1367975" y="4166185"/>
            <a:ext cx="2003876" cy="2010298"/>
          </a:xfrm>
          <a:prstGeom prst="rect">
            <a:avLst/>
          </a:prstGeom>
          <a:effectLst>
            <a:outerShdw blurRad="50800" dist="50800" dir="3300000" algn="ctr" rotWithShape="0">
              <a:srgbClr val="000000">
                <a:alpha val="45000"/>
              </a:srgbClr>
            </a:outerShdw>
          </a:effectLst>
        </p:spPr>
      </p:pic>
      <p:graphicFrame>
        <p:nvGraphicFramePr>
          <p:cNvPr id="15" name="Tartalom helye 6">
            <a:extLst>
              <a:ext uri="{FF2B5EF4-FFF2-40B4-BE49-F238E27FC236}">
                <a16:creationId xmlns:a16="http://schemas.microsoft.com/office/drawing/2014/main" id="{9E47AE26-0363-4F58-BDF0-3A5EA3FD71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0248786"/>
              </p:ext>
            </p:extLst>
          </p:nvPr>
        </p:nvGraphicFramePr>
        <p:xfrm>
          <a:off x="836672" y="9772976"/>
          <a:ext cx="10515603" cy="3201527"/>
        </p:xfrm>
        <a:graphic>
          <a:graphicData uri="http://schemas.openxmlformats.org/drawingml/2006/table">
            <a:tbl>
              <a:tblPr/>
              <a:tblGrid>
                <a:gridCol w="1710163">
                  <a:extLst>
                    <a:ext uri="{9D8B030D-6E8A-4147-A177-3AD203B41FA5}">
                      <a16:colId xmlns:a16="http://schemas.microsoft.com/office/drawing/2014/main" val="2818349397"/>
                    </a:ext>
                  </a:extLst>
                </a:gridCol>
                <a:gridCol w="1886445">
                  <a:extLst>
                    <a:ext uri="{9D8B030D-6E8A-4147-A177-3AD203B41FA5}">
                      <a16:colId xmlns:a16="http://schemas.microsoft.com/office/drawing/2014/main" val="1399431363"/>
                    </a:ext>
                  </a:extLst>
                </a:gridCol>
                <a:gridCol w="1884269">
                  <a:extLst>
                    <a:ext uri="{9D8B030D-6E8A-4147-A177-3AD203B41FA5}">
                      <a16:colId xmlns:a16="http://schemas.microsoft.com/office/drawing/2014/main" val="486077383"/>
                    </a:ext>
                  </a:extLst>
                </a:gridCol>
                <a:gridCol w="1394594">
                  <a:extLst>
                    <a:ext uri="{9D8B030D-6E8A-4147-A177-3AD203B41FA5}">
                      <a16:colId xmlns:a16="http://schemas.microsoft.com/office/drawing/2014/main" val="3020752779"/>
                    </a:ext>
                  </a:extLst>
                </a:gridCol>
                <a:gridCol w="1751512">
                  <a:extLst>
                    <a:ext uri="{9D8B030D-6E8A-4147-A177-3AD203B41FA5}">
                      <a16:colId xmlns:a16="http://schemas.microsoft.com/office/drawing/2014/main" val="4267357901"/>
                    </a:ext>
                  </a:extLst>
                </a:gridCol>
                <a:gridCol w="1888620">
                  <a:extLst>
                    <a:ext uri="{9D8B030D-6E8A-4147-A177-3AD203B41FA5}">
                      <a16:colId xmlns:a16="http://schemas.microsoft.com/office/drawing/2014/main" val="2674171641"/>
                    </a:ext>
                  </a:extLst>
                </a:gridCol>
              </a:tblGrid>
              <a:tr h="100076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ptos Narrow" panose="020B0004020202020204" pitchFamily="34" charset="0"/>
                        </a:rPr>
                        <a:t>Napi mennyiség (t)</a:t>
                      </a:r>
                      <a:endParaRPr lang="hu-HU" sz="2500" b="0" i="0" u="none" strike="noStrike">
                        <a:effectLst/>
                        <a:highlight>
                          <a:srgbClr val="FF00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ptos Narrow" panose="020B0004020202020204" pitchFamily="34" charset="0"/>
                        </a:rPr>
                        <a:t>Éves mennyiség (t)</a:t>
                      </a:r>
                      <a:endParaRPr lang="hu-HU" sz="2500" b="0" i="0" u="none" strike="noStrike">
                        <a:effectLst/>
                        <a:highlight>
                          <a:srgbClr val="FFC0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ptos Narrow" panose="020B0004020202020204" pitchFamily="34" charset="0"/>
                        </a:rPr>
                        <a:t>Előállított biogáz (köbméter)</a:t>
                      </a:r>
                      <a:endParaRPr lang="hu-HU" sz="2500" b="0" i="0" u="none" strike="noStrike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Aptos Narrow" panose="020B0004020202020204" pitchFamily="34" charset="0"/>
                        </a:rPr>
                        <a:t>Előállított hőenergia (MJ)</a:t>
                      </a:r>
                      <a:endParaRPr lang="hu-HU" sz="2500" b="0" i="0" u="none" strike="noStrike" dirty="0">
                        <a:effectLst/>
                        <a:highlight>
                          <a:srgbClr val="92D05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B0F0"/>
                          </a:highlight>
                          <a:latin typeface="Aptos Narrow" panose="020B0004020202020204" pitchFamily="34" charset="0"/>
                        </a:rPr>
                        <a:t>Előállított  villamosenergia (kWh)</a:t>
                      </a:r>
                      <a:endParaRPr lang="hu-HU" sz="2500" b="0" i="0" u="none" strike="noStrike" dirty="0">
                        <a:effectLst/>
                        <a:highlight>
                          <a:srgbClr val="00B0F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215723"/>
                  </a:ext>
                </a:extLst>
              </a:tr>
              <a:tr h="373981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1" i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Szarvasmarha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44,8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16352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637 390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357" marR="125357" marT="62678" marB="626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14 405 014</a:t>
                      </a:r>
                      <a:endParaRPr lang="hu-HU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357" marR="125357" marT="62678" marB="626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1 400 487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357" marR="125357" marT="62678" marB="626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479576"/>
                  </a:ext>
                </a:extLst>
              </a:tr>
              <a:tr h="373981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1" i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Sertés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5,1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1861,5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714062"/>
                  </a:ext>
                </a:extLst>
              </a:tr>
              <a:tr h="373981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1" i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Sütőolaj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0,072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26,28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19 710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445 446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43 307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980264"/>
                  </a:ext>
                </a:extLst>
              </a:tr>
              <a:tr h="687373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1" i="1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ptos Narrow" panose="020B0004020202020204" pitchFamily="34" charset="0"/>
                        </a:rPr>
                        <a:t>Növényi hulladék</a:t>
                      </a:r>
                      <a:endParaRPr lang="hu-HU" sz="2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ptos Narrow" panose="020B0004020202020204" pitchFamily="34" charset="0"/>
                        </a:rPr>
                        <a:t>1,92</a:t>
                      </a:r>
                      <a:endParaRPr lang="hu-HU" sz="2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ptos Narrow" panose="020B0004020202020204" pitchFamily="34" charset="0"/>
                        </a:rPr>
                        <a:t>701</a:t>
                      </a:r>
                      <a:endParaRPr lang="hu-HU" sz="2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ptos Narrow" panose="020B0004020202020204" pitchFamily="34" charset="0"/>
                        </a:rPr>
                        <a:t>140 271</a:t>
                      </a:r>
                      <a:endParaRPr lang="hu-HU" sz="2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ptos Narrow" panose="020B0004020202020204" pitchFamily="34" charset="0"/>
                        </a:rPr>
                        <a:t>3 170 119</a:t>
                      </a:r>
                      <a:endParaRPr lang="hu-HU" sz="2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ptos Narrow" panose="020B0004020202020204" pitchFamily="34" charset="0"/>
                        </a:rPr>
                        <a:t>308 206</a:t>
                      </a:r>
                      <a:endParaRPr lang="hu-HU" sz="2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569961"/>
                  </a:ext>
                </a:extLst>
              </a:tr>
              <a:tr h="37398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1" i="0" u="none" strike="noStrike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Összesen: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1 752 000</a:t>
                      </a:r>
                      <a:endParaRPr lang="hu-HU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3703075"/>
                  </a:ext>
                </a:extLst>
              </a:tr>
            </a:tbl>
          </a:graphicData>
        </a:graphic>
      </p:graphicFrame>
      <p:sp>
        <p:nvSpPr>
          <p:cNvPr id="16" name="Szövegdoboz 8">
            <a:extLst>
              <a:ext uri="{FF2B5EF4-FFF2-40B4-BE49-F238E27FC236}">
                <a16:creationId xmlns:a16="http://schemas.microsoft.com/office/drawing/2014/main" id="{572ED966-5964-4433-86BE-9FBF28810160}"/>
              </a:ext>
            </a:extLst>
          </p:cNvPr>
          <p:cNvSpPr txBox="1"/>
          <p:nvPr/>
        </p:nvSpPr>
        <p:spPr>
          <a:xfrm>
            <a:off x="1302384" y="8169349"/>
            <a:ext cx="9584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rgbClr val="99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A biogázerőmű megtérülési ideje</a:t>
            </a:r>
          </a:p>
        </p:txBody>
      </p:sp>
      <p:sp>
        <p:nvSpPr>
          <p:cNvPr id="17" name="Szövegdoboz 10">
            <a:extLst>
              <a:ext uri="{FF2B5EF4-FFF2-40B4-BE49-F238E27FC236}">
                <a16:creationId xmlns:a16="http://schemas.microsoft.com/office/drawing/2014/main" id="{0EDDA0B4-A147-47CE-A3D6-297EC9D356FA}"/>
              </a:ext>
            </a:extLst>
          </p:cNvPr>
          <p:cNvSpPr txBox="1"/>
          <p:nvPr/>
        </p:nvSpPr>
        <p:spPr>
          <a:xfrm>
            <a:off x="836672" y="9131605"/>
            <a:ext cx="10872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Az erőmű telepítési költsége: 1 500 millió forint</a:t>
            </a:r>
          </a:p>
        </p:txBody>
      </p:sp>
      <p:sp>
        <p:nvSpPr>
          <p:cNvPr id="18" name="Szövegdoboz 12">
            <a:extLst>
              <a:ext uri="{FF2B5EF4-FFF2-40B4-BE49-F238E27FC236}">
                <a16:creationId xmlns:a16="http://schemas.microsoft.com/office/drawing/2014/main" id="{D64CBFBA-95CD-44B8-BA95-FB2BAA838A29}"/>
              </a:ext>
            </a:extLst>
          </p:cNvPr>
          <p:cNvSpPr txBox="1"/>
          <p:nvPr/>
        </p:nvSpPr>
        <p:spPr>
          <a:xfrm>
            <a:off x="658346" y="13075654"/>
            <a:ext cx="10872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Az előállított villamosenergia fogyasztói ára: 63,072 millió forint</a:t>
            </a:r>
          </a:p>
        </p:txBody>
      </p:sp>
      <p:sp>
        <p:nvSpPr>
          <p:cNvPr id="19" name="Szövegdoboz 14">
            <a:extLst>
              <a:ext uri="{FF2B5EF4-FFF2-40B4-BE49-F238E27FC236}">
                <a16:creationId xmlns:a16="http://schemas.microsoft.com/office/drawing/2014/main" id="{72B1C616-8D9D-414D-976A-715D5DDA8EAC}"/>
              </a:ext>
            </a:extLst>
          </p:cNvPr>
          <p:cNvSpPr txBox="1"/>
          <p:nvPr/>
        </p:nvSpPr>
        <p:spPr>
          <a:xfrm>
            <a:off x="658346" y="13551363"/>
            <a:ext cx="10872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A megtérülési idő:  kb. 23,8 év </a:t>
            </a:r>
          </a:p>
        </p:txBody>
      </p:sp>
      <p:sp>
        <p:nvSpPr>
          <p:cNvPr id="20" name="Szövegdoboz 15">
            <a:extLst>
              <a:ext uri="{FF2B5EF4-FFF2-40B4-BE49-F238E27FC236}">
                <a16:creationId xmlns:a16="http://schemas.microsoft.com/office/drawing/2014/main" id="{3369287C-4A85-43E2-BDEF-7F213185C3F8}"/>
              </a:ext>
            </a:extLst>
          </p:cNvPr>
          <p:cNvSpPr txBox="1"/>
          <p:nvPr/>
        </p:nvSpPr>
        <p:spPr>
          <a:xfrm>
            <a:off x="658346" y="14227608"/>
            <a:ext cx="10872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(csak a villamosenergia termelésével)</a:t>
            </a:r>
          </a:p>
        </p:txBody>
      </p:sp>
      <p:pic>
        <p:nvPicPr>
          <p:cNvPr id="21" name="Tartalom helye 4" descr="A képen szöveg, képernyőkép, diagram, rajzfilm látható&#10;&#10;Automatikusan generált leírás">
            <a:extLst>
              <a:ext uri="{FF2B5EF4-FFF2-40B4-BE49-F238E27FC236}">
                <a16:creationId xmlns:a16="http://schemas.microsoft.com/office/drawing/2014/main" id="{6E7AAA53-50D8-4C2E-A9DC-65B05376FE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6" y="-6746093"/>
            <a:ext cx="10670828" cy="543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99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D11FD0E-2D27-4A5A-949D-222E61ECB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BC8109F-B452-45EE-8BB3-65433C039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71AAC6AA-F538-95F5-BDD3-1C558E317EC1}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graphicFrame>
        <p:nvGraphicFramePr>
          <p:cNvPr id="7" name="Tartalom helye 6">
            <a:extLst>
              <a:ext uri="{FF2B5EF4-FFF2-40B4-BE49-F238E27FC236}">
                <a16:creationId xmlns:a16="http://schemas.microsoft.com/office/drawing/2014/main" id="{3E7FF71C-9B47-BCBE-8F5B-8D0F19E3E6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3429438"/>
              </p:ext>
            </p:extLst>
          </p:nvPr>
        </p:nvGraphicFramePr>
        <p:xfrm>
          <a:off x="836672" y="1994892"/>
          <a:ext cx="10515603" cy="3201527"/>
        </p:xfrm>
        <a:graphic>
          <a:graphicData uri="http://schemas.openxmlformats.org/drawingml/2006/table">
            <a:tbl>
              <a:tblPr/>
              <a:tblGrid>
                <a:gridCol w="1710163">
                  <a:extLst>
                    <a:ext uri="{9D8B030D-6E8A-4147-A177-3AD203B41FA5}">
                      <a16:colId xmlns:a16="http://schemas.microsoft.com/office/drawing/2014/main" val="2818349397"/>
                    </a:ext>
                  </a:extLst>
                </a:gridCol>
                <a:gridCol w="1886445">
                  <a:extLst>
                    <a:ext uri="{9D8B030D-6E8A-4147-A177-3AD203B41FA5}">
                      <a16:colId xmlns:a16="http://schemas.microsoft.com/office/drawing/2014/main" val="1399431363"/>
                    </a:ext>
                  </a:extLst>
                </a:gridCol>
                <a:gridCol w="1884269">
                  <a:extLst>
                    <a:ext uri="{9D8B030D-6E8A-4147-A177-3AD203B41FA5}">
                      <a16:colId xmlns:a16="http://schemas.microsoft.com/office/drawing/2014/main" val="486077383"/>
                    </a:ext>
                  </a:extLst>
                </a:gridCol>
                <a:gridCol w="1394594">
                  <a:extLst>
                    <a:ext uri="{9D8B030D-6E8A-4147-A177-3AD203B41FA5}">
                      <a16:colId xmlns:a16="http://schemas.microsoft.com/office/drawing/2014/main" val="3020752779"/>
                    </a:ext>
                  </a:extLst>
                </a:gridCol>
                <a:gridCol w="1751512">
                  <a:extLst>
                    <a:ext uri="{9D8B030D-6E8A-4147-A177-3AD203B41FA5}">
                      <a16:colId xmlns:a16="http://schemas.microsoft.com/office/drawing/2014/main" val="4267357901"/>
                    </a:ext>
                  </a:extLst>
                </a:gridCol>
                <a:gridCol w="1888620">
                  <a:extLst>
                    <a:ext uri="{9D8B030D-6E8A-4147-A177-3AD203B41FA5}">
                      <a16:colId xmlns:a16="http://schemas.microsoft.com/office/drawing/2014/main" val="2674171641"/>
                    </a:ext>
                  </a:extLst>
                </a:gridCol>
              </a:tblGrid>
              <a:tr h="100076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ptos Narrow" panose="020B0004020202020204" pitchFamily="34" charset="0"/>
                        </a:rPr>
                        <a:t>Napi mennyiség (t)</a:t>
                      </a:r>
                      <a:endParaRPr lang="hu-HU" sz="2500" b="0" i="0" u="none" strike="noStrike">
                        <a:effectLst/>
                        <a:highlight>
                          <a:srgbClr val="FF00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ptos Narrow" panose="020B0004020202020204" pitchFamily="34" charset="0"/>
                        </a:rPr>
                        <a:t>Éves mennyiség (t)</a:t>
                      </a:r>
                      <a:endParaRPr lang="hu-HU" sz="2500" b="0" i="0" u="none" strike="noStrike">
                        <a:effectLst/>
                        <a:highlight>
                          <a:srgbClr val="FFC0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ptos Narrow" panose="020B0004020202020204" pitchFamily="34" charset="0"/>
                        </a:rPr>
                        <a:t>Előállított biogáz (köbméter)</a:t>
                      </a:r>
                      <a:endParaRPr lang="hu-HU" sz="2500" b="0" i="0" u="none" strike="noStrike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Aptos Narrow" panose="020B0004020202020204" pitchFamily="34" charset="0"/>
                        </a:rPr>
                        <a:t>Előállított hőenergia (MJ)</a:t>
                      </a:r>
                      <a:endParaRPr lang="hu-HU" sz="2500" b="0" i="0" u="none" strike="noStrike" dirty="0">
                        <a:effectLst/>
                        <a:highlight>
                          <a:srgbClr val="92D05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B0F0"/>
                          </a:highlight>
                          <a:latin typeface="Aptos Narrow" panose="020B0004020202020204" pitchFamily="34" charset="0"/>
                        </a:rPr>
                        <a:t>Előállított  villamosenergia (kWh)</a:t>
                      </a:r>
                      <a:endParaRPr lang="hu-HU" sz="2500" b="0" i="0" u="none" strike="noStrike" dirty="0">
                        <a:effectLst/>
                        <a:highlight>
                          <a:srgbClr val="00B0F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215723"/>
                  </a:ext>
                </a:extLst>
              </a:tr>
              <a:tr h="373981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1" i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Szarvasmarha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44,8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16352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637 390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357" marR="125357" marT="62678" marB="626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14 405 014</a:t>
                      </a:r>
                      <a:endParaRPr lang="hu-HU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357" marR="125357" marT="62678" marB="626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1 400 487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357" marR="125357" marT="62678" marB="626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479576"/>
                  </a:ext>
                </a:extLst>
              </a:tr>
              <a:tr h="373981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1" i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Sertés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5,1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1861,5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714062"/>
                  </a:ext>
                </a:extLst>
              </a:tr>
              <a:tr h="373981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1" i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Sütőolaj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0,072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26,28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19 710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445 446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43 307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980264"/>
                  </a:ext>
                </a:extLst>
              </a:tr>
              <a:tr h="687373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1" i="1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ptos Narrow" panose="020B0004020202020204" pitchFamily="34" charset="0"/>
                        </a:rPr>
                        <a:t>Növényi hulladék</a:t>
                      </a:r>
                      <a:endParaRPr lang="hu-HU" sz="2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ptos Narrow" panose="020B0004020202020204" pitchFamily="34" charset="0"/>
                        </a:rPr>
                        <a:t>1,92</a:t>
                      </a:r>
                      <a:endParaRPr lang="hu-HU" sz="2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ptos Narrow" panose="020B0004020202020204" pitchFamily="34" charset="0"/>
                        </a:rPr>
                        <a:t>701</a:t>
                      </a:r>
                      <a:endParaRPr lang="hu-HU" sz="2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ptos Narrow" panose="020B0004020202020204" pitchFamily="34" charset="0"/>
                        </a:rPr>
                        <a:t>140 271</a:t>
                      </a:r>
                      <a:endParaRPr lang="hu-HU" sz="2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ptos Narrow" panose="020B0004020202020204" pitchFamily="34" charset="0"/>
                        </a:rPr>
                        <a:t>3 170 119</a:t>
                      </a:r>
                      <a:endParaRPr lang="hu-HU" sz="2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CEEF"/>
                          </a:highlight>
                          <a:latin typeface="Aptos Narrow" panose="020B0004020202020204" pitchFamily="34" charset="0"/>
                        </a:rPr>
                        <a:t>308 206</a:t>
                      </a:r>
                      <a:endParaRPr lang="hu-HU" sz="2500" b="0" i="0" u="none" strike="noStrike">
                        <a:effectLst/>
                        <a:highlight>
                          <a:srgbClr val="F2CEE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569961"/>
                  </a:ext>
                </a:extLst>
              </a:tr>
              <a:tr h="37398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1" i="0" u="none" strike="noStrike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Összesen:</a:t>
                      </a:r>
                      <a:endParaRPr lang="hu-HU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1 752 000</a:t>
                      </a:r>
                      <a:endParaRPr lang="hu-HU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46" marR="10446" marT="10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3703075"/>
                  </a:ext>
                </a:extLst>
              </a:tr>
            </a:tbl>
          </a:graphicData>
        </a:graphic>
      </p:graphicFrame>
      <p:sp>
        <p:nvSpPr>
          <p:cNvPr id="9" name="Szövegdoboz 8">
            <a:extLst>
              <a:ext uri="{FF2B5EF4-FFF2-40B4-BE49-F238E27FC236}">
                <a16:creationId xmlns:a16="http://schemas.microsoft.com/office/drawing/2014/main" id="{39E70090-57E0-8F18-8929-E052A124A378}"/>
              </a:ext>
            </a:extLst>
          </p:cNvPr>
          <p:cNvSpPr txBox="1"/>
          <p:nvPr/>
        </p:nvSpPr>
        <p:spPr>
          <a:xfrm>
            <a:off x="1302384" y="391265"/>
            <a:ext cx="9584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rgbClr val="99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A biogázerőmű megtérülési ideje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F6B80025-98BA-F700-FDEB-9658059CA4BC}"/>
              </a:ext>
            </a:extLst>
          </p:cNvPr>
          <p:cNvSpPr txBox="1"/>
          <p:nvPr/>
        </p:nvSpPr>
        <p:spPr>
          <a:xfrm>
            <a:off x="836672" y="1353521"/>
            <a:ext cx="10872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Az erőmű telepítési költsége: 1 500 millió forint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16178F3D-7CCA-47D7-6792-4C6EA3CBA88F}"/>
              </a:ext>
            </a:extLst>
          </p:cNvPr>
          <p:cNvSpPr txBox="1"/>
          <p:nvPr/>
        </p:nvSpPr>
        <p:spPr>
          <a:xfrm>
            <a:off x="658346" y="5297570"/>
            <a:ext cx="10872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Az előállított villamosenergia fogyasztói ára: 63,072 millió forint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DC1CBAC4-C866-A972-7DE1-BA035AC1B0CA}"/>
              </a:ext>
            </a:extLst>
          </p:cNvPr>
          <p:cNvSpPr txBox="1"/>
          <p:nvPr/>
        </p:nvSpPr>
        <p:spPr>
          <a:xfrm>
            <a:off x="658346" y="5773279"/>
            <a:ext cx="10872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A megtérülési idő:  kb. 23,8 év 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93123870-551E-5DCF-6902-FC23E2DC3CC5}"/>
              </a:ext>
            </a:extLst>
          </p:cNvPr>
          <p:cNvSpPr txBox="1"/>
          <p:nvPr/>
        </p:nvSpPr>
        <p:spPr>
          <a:xfrm>
            <a:off x="658346" y="6449524"/>
            <a:ext cx="10872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(csak a villamosenergia termelésével)</a:t>
            </a:r>
          </a:p>
        </p:txBody>
      </p:sp>
      <p:pic>
        <p:nvPicPr>
          <p:cNvPr id="17" name="Kép 2">
            <a:extLst>
              <a:ext uri="{FF2B5EF4-FFF2-40B4-BE49-F238E27FC236}">
                <a16:creationId xmlns:a16="http://schemas.microsoft.com/office/drawing/2014/main" id="{44CF9442-F3D7-44F8-BE8F-ECCE6333D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59"/>
          <a:stretch/>
        </p:blipFill>
        <p:spPr>
          <a:xfrm>
            <a:off x="5784237" y="-6962601"/>
            <a:ext cx="5407638" cy="5366600"/>
          </a:xfrm>
          <a:prstGeom prst="rect">
            <a:avLst/>
          </a:prstGeom>
          <a:effectLst>
            <a:outerShdw blurRad="50800" dist="50800" dir="3300000" algn="ctr" rotWithShape="0">
              <a:srgbClr val="000000">
                <a:alpha val="4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612AB4-CB44-42F3-A46F-7C5069729C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0" r="8222"/>
          <a:stretch/>
        </p:blipFill>
        <p:spPr>
          <a:xfrm>
            <a:off x="3514887" y="-3641369"/>
            <a:ext cx="2070551" cy="2010298"/>
          </a:xfrm>
          <a:prstGeom prst="rect">
            <a:avLst/>
          </a:prstGeom>
          <a:effectLst>
            <a:outerShdw blurRad="50800" dist="50800" dir="3300000" algn="ctr" rotWithShape="0">
              <a:srgbClr val="000000">
                <a:alpha val="4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C875A2-4B12-48DB-9B9A-B5CAD624F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75" y="-6962601"/>
            <a:ext cx="4210948" cy="3158211"/>
          </a:xfrm>
          <a:prstGeom prst="rect">
            <a:avLst/>
          </a:prstGeom>
          <a:effectLst>
            <a:outerShdw blurRad="50800" dist="50800" dir="3300000" algn="ctr" rotWithShape="0">
              <a:srgbClr val="000000">
                <a:alpha val="4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D2E9A3-B91A-4B2A-84F3-8787CA7E22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9" r="3790"/>
          <a:stretch/>
        </p:blipFill>
        <p:spPr>
          <a:xfrm>
            <a:off x="1367975" y="-3641369"/>
            <a:ext cx="2003876" cy="2010298"/>
          </a:xfrm>
          <a:prstGeom prst="rect">
            <a:avLst/>
          </a:prstGeom>
          <a:effectLst>
            <a:outerShdw blurRad="50800" dist="50800" dir="3300000" algn="ctr" rotWithShape="0">
              <a:srgbClr val="000000">
                <a:alpha val="4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0290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81A8F1-D317-496E-B238-2D34679B4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 </a:t>
            </a:r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DF508954-37C2-4AB7-B81E-A782CCB71C57}"/>
              </a:ext>
            </a:extLst>
          </p:cNvPr>
          <p:cNvSpPr/>
          <p:nvPr/>
        </p:nvSpPr>
        <p:spPr>
          <a:xfrm>
            <a:off x="-839230" y="-381000"/>
            <a:ext cx="13296900" cy="7620000"/>
          </a:xfrm>
          <a:prstGeom prst="roundRect">
            <a:avLst/>
          </a:prstGeom>
          <a:gradFill flip="none" rotWithShape="1">
            <a:gsLst>
              <a:gs pos="18000">
                <a:schemeClr val="accent4"/>
              </a:gs>
              <a:gs pos="79000">
                <a:schemeClr val="accent1">
                  <a:lumMod val="40000"/>
                  <a:lumOff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026" name="Picture 2" descr="Veszélyben a magyar napenergia-cél - Fontos adóügyi változás a láthatáron?  - Portfolio.hu">
            <a:extLst>
              <a:ext uri="{FF2B5EF4-FFF2-40B4-BE49-F238E27FC236}">
                <a16:creationId xmlns:a16="http://schemas.microsoft.com/office/drawing/2014/main" id="{9AA902A5-1F1A-42B8-8D65-801DBD2CB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8C95228F-4F32-4C62-81CD-236ECEEB98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73" y="-1976283"/>
            <a:ext cx="10771494" cy="12699766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A6142266-FC56-4AE4-9120-27A86006BB6A}"/>
              </a:ext>
            </a:extLst>
          </p:cNvPr>
          <p:cNvSpPr txBox="1"/>
          <p:nvPr/>
        </p:nvSpPr>
        <p:spPr>
          <a:xfrm>
            <a:off x="-839230" y="2151727"/>
            <a:ext cx="133073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NAPENERGIA</a:t>
            </a:r>
          </a:p>
          <a:p>
            <a:pPr algn="ctr"/>
            <a:r>
              <a:rPr lang="hu-H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HASZNOSÍTÁSA</a:t>
            </a:r>
          </a:p>
        </p:txBody>
      </p:sp>
    </p:spTree>
    <p:extLst>
      <p:ext uri="{BB962C8B-B14F-4D97-AF65-F5344CB8AC3E}">
        <p14:creationId xmlns:p14="http://schemas.microsoft.com/office/powerpoint/2010/main" val="2043583380"/>
      </p:ext>
    </p:extLst>
  </p:cSld>
  <p:clrMapOvr>
    <a:masterClrMapping/>
  </p:clrMapOvr>
  <p:transition spd="slow">
    <p:push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88BC8B0C-EE19-4CE2-851E-3CD06374B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42531BD-814C-4DAD-84DF-D91693C96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C37BCA5-B905-44C4-AC6A-9B7F756B2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29228" y="-9953638"/>
            <a:ext cx="25239753" cy="16811638"/>
          </a:xfr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89084FA0-8D68-4F31-A8A1-413FA049F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79103" y="-6743700"/>
            <a:ext cx="4848301" cy="68580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01D0025-7D97-4EF8-9747-8409A439BF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61233" y="-6921387"/>
            <a:ext cx="3195646" cy="4520293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C94E350C-4509-44D0-8F39-09EF8740C6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65587" y="-8306356"/>
            <a:ext cx="3003787" cy="1856886"/>
          </a:xfrm>
          <a:prstGeom prst="rect">
            <a:avLst/>
          </a:prstGeom>
        </p:spPr>
      </p:pic>
      <p:sp>
        <p:nvSpPr>
          <p:cNvPr id="8" name="Téglalap: lekerekített 7">
            <a:extLst>
              <a:ext uri="{FF2B5EF4-FFF2-40B4-BE49-F238E27FC236}">
                <a16:creationId xmlns:a16="http://schemas.microsoft.com/office/drawing/2014/main" id="{7EE9BF68-3059-4D88-88A6-651E50F99DE1}"/>
              </a:ext>
            </a:extLst>
          </p:cNvPr>
          <p:cNvSpPr/>
          <p:nvPr/>
        </p:nvSpPr>
        <p:spPr>
          <a:xfrm>
            <a:off x="-3039398" y="-3314700"/>
            <a:ext cx="16076971" cy="109457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73109AD9-7F94-4822-BDDD-93426ECD7E1D}"/>
              </a:ext>
            </a:extLst>
          </p:cNvPr>
          <p:cNvSpPr txBox="1"/>
          <p:nvPr/>
        </p:nvSpPr>
        <p:spPr>
          <a:xfrm>
            <a:off x="-495285" y="2158180"/>
            <a:ext cx="12597255" cy="1938992"/>
          </a:xfrm>
          <a:prstGeom prst="rect">
            <a:avLst/>
          </a:prstGeom>
          <a:noFill/>
          <a:effectLst>
            <a:outerShdw blurRad="50800" dist="101600" dir="1860000" algn="ctr" rotWithShape="0">
              <a:srgbClr val="000000">
                <a:alpha val="29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hu-HU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1. ELEKTROMOS</a:t>
            </a:r>
          </a:p>
          <a:p>
            <a:pPr algn="ctr"/>
            <a:r>
              <a:rPr lang="hu-HU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 TÖLTŐÁLLOMÁS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70BEB1F-384A-9082-239A-0A3DECDCE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38" y="-6046737"/>
            <a:ext cx="5246287" cy="5246287"/>
          </a:xfrm>
          <a:prstGeom prst="rect">
            <a:avLst/>
          </a:prstGeom>
          <a:effectLst>
            <a:outerShdw blurRad="342900" dist="266700" sx="106000" sy="106000" algn="t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7376150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4" name="Szabadkéz 3">
                <a:extLst>
                  <a:ext uri="{FF2B5EF4-FFF2-40B4-BE49-F238E27FC236}">
                    <a16:creationId xmlns:a16="http://schemas.microsoft.com/office/drawing/2014/main" id="{AF6D5B2E-24F8-4517-B891-D477EE29C72B}"/>
                  </a:ext>
                </a:extLst>
              </p14:cNvPr>
              <p14:cNvContentPartPr/>
              <p14:nvPr/>
            </p14:nvContentPartPr>
            <p14:xfrm>
              <a:off x="2218568" y="2252306"/>
              <a:ext cx="38880" cy="331560"/>
            </p14:xfrm>
          </p:contentPart>
        </mc:Choice>
        <mc:Fallback xmlns="">
          <p:pic>
            <p:nvPicPr>
              <p:cNvPr id="4" name="Szabadkéz 3">
                <a:extLst>
                  <a:ext uri="{FF2B5EF4-FFF2-40B4-BE49-F238E27FC236}">
                    <a16:creationId xmlns:a16="http://schemas.microsoft.com/office/drawing/2014/main" id="{AF6D5B2E-24F8-4517-B891-D477EE29C72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00928" y="2144666"/>
                <a:ext cx="74520" cy="5472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Kép 5">
            <a:extLst>
              <a:ext uri="{FF2B5EF4-FFF2-40B4-BE49-F238E27FC236}">
                <a16:creationId xmlns:a16="http://schemas.microsoft.com/office/drawing/2014/main" id="{1C09CD59-716A-435D-A3CF-B1616BE92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72300"/>
            <a:ext cx="12293600" cy="138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6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2531BD-814C-4DAD-84DF-D91693C96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C37BCA5-B905-44C4-AC6A-9B7F756B2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38728" y="-9953638"/>
            <a:ext cx="25239753" cy="16811638"/>
          </a:xfr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89084FA0-8D68-4F31-A8A1-413FA049F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79103" y="-6743700"/>
            <a:ext cx="4848301" cy="68580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01D0025-7D97-4EF8-9747-8409A439B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61233" y="-6921387"/>
            <a:ext cx="3195646" cy="4520293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C94E350C-4509-44D0-8F39-09EF8740C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5587" y="-8306356"/>
            <a:ext cx="3003787" cy="1856886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D06D8534-ECA3-4219-BC39-7640F4ACA6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38" y="805856"/>
            <a:ext cx="5246287" cy="5246287"/>
          </a:xfrm>
          <a:prstGeom prst="rect">
            <a:avLst/>
          </a:prstGeom>
          <a:effectLst>
            <a:outerShdw blurRad="342900" dist="266700" sx="106000" sy="106000" algn="t" rotWithShape="0">
              <a:prstClr val="black">
                <a:alpha val="34000"/>
              </a:prstClr>
            </a:outerShdw>
          </a:effectLst>
        </p:spPr>
      </p:pic>
      <p:sp>
        <p:nvSpPr>
          <p:cNvPr id="3" name="Téglalap: lekerekített 2">
            <a:extLst>
              <a:ext uri="{FF2B5EF4-FFF2-40B4-BE49-F238E27FC236}">
                <a16:creationId xmlns:a16="http://schemas.microsoft.com/office/drawing/2014/main" id="{5AADFBD7-8918-CAD7-993F-90AAD7E24041}"/>
              </a:ext>
            </a:extLst>
          </p:cNvPr>
          <p:cNvSpPr/>
          <p:nvPr/>
        </p:nvSpPr>
        <p:spPr>
          <a:xfrm>
            <a:off x="-3039398" y="7552544"/>
            <a:ext cx="16076971" cy="109457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70445DE-5EDE-EB91-4496-C1C507E5E1D7}"/>
              </a:ext>
            </a:extLst>
          </p:cNvPr>
          <p:cNvSpPr txBox="1"/>
          <p:nvPr/>
        </p:nvSpPr>
        <p:spPr>
          <a:xfrm>
            <a:off x="-495285" y="13025424"/>
            <a:ext cx="125972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1. ELEKTROMOS</a:t>
            </a:r>
          </a:p>
          <a:p>
            <a:pPr algn="ctr"/>
            <a:r>
              <a:rPr lang="hu-HU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 TÖLTŐÁLLOMÁS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0C761C-1FEF-4484-B3A1-2D6C6E61A0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10" y="6492874"/>
            <a:ext cx="10678179" cy="596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3482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artalom helye 4">
            <a:extLst>
              <a:ext uri="{FF2B5EF4-FFF2-40B4-BE49-F238E27FC236}">
                <a16:creationId xmlns:a16="http://schemas.microsoft.com/office/drawing/2014/main" id="{F25D60AC-AA94-4BAF-9545-C87A50C86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38728" y="-21516339"/>
            <a:ext cx="25239753" cy="16811638"/>
          </a:xfrm>
        </p:spPr>
      </p:pic>
      <p:pic>
        <p:nvPicPr>
          <p:cNvPr id="15" name="Kép 12">
            <a:extLst>
              <a:ext uri="{FF2B5EF4-FFF2-40B4-BE49-F238E27FC236}">
                <a16:creationId xmlns:a16="http://schemas.microsoft.com/office/drawing/2014/main" id="{A5699EFF-861E-437A-B5D2-75A05C393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38" y="-12726201"/>
            <a:ext cx="5246287" cy="5246287"/>
          </a:xfrm>
          <a:prstGeom prst="rect">
            <a:avLst/>
          </a:prstGeom>
          <a:effectLst>
            <a:outerShdw blurRad="342900" dist="266700" sx="106000" sy="106000" algn="t" rotWithShape="0">
              <a:prstClr val="black">
                <a:alpha val="34000"/>
              </a:prstClr>
            </a:outerShdw>
          </a:effectLst>
        </p:spPr>
      </p:pic>
      <p:sp>
        <p:nvSpPr>
          <p:cNvPr id="2" name="Cím 1" hidden="1">
            <a:extLst>
              <a:ext uri="{FF2B5EF4-FFF2-40B4-BE49-F238E27FC236}">
                <a16:creationId xmlns:a16="http://schemas.microsoft.com/office/drawing/2014/main" id="{F42531BD-814C-4DAD-84DF-D91693C96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5FEC205-9D92-4473-8E22-D56827EF8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3988" y="1443014"/>
            <a:ext cx="10890220" cy="50158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AE99CE-9077-4470-9F8E-3AA3B0C4A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10" y="557281"/>
            <a:ext cx="10678179" cy="5968251"/>
          </a:xfrm>
          <a:prstGeom prst="rect">
            <a:avLst/>
          </a:prstGeom>
        </p:spPr>
      </p:pic>
      <p:sp>
        <p:nvSpPr>
          <p:cNvPr id="23" name="Rectangle: Rounded Corners 22" hidden="1">
            <a:extLst>
              <a:ext uri="{FF2B5EF4-FFF2-40B4-BE49-F238E27FC236}">
                <a16:creationId xmlns:a16="http://schemas.microsoft.com/office/drawing/2014/main" id="{CD301FF3-1237-4A76-B2F1-632A231720AF}"/>
              </a:ext>
            </a:extLst>
          </p:cNvPr>
          <p:cNvSpPr/>
          <p:nvPr/>
        </p:nvSpPr>
        <p:spPr>
          <a:xfrm>
            <a:off x="4299959" y="407149"/>
            <a:ext cx="4136994" cy="745724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Oval 23" hidden="1">
            <a:extLst>
              <a:ext uri="{FF2B5EF4-FFF2-40B4-BE49-F238E27FC236}">
                <a16:creationId xmlns:a16="http://schemas.microsoft.com/office/drawing/2014/main" id="{7E366FD6-0B46-4784-B275-5BAE609260BE}"/>
              </a:ext>
            </a:extLst>
          </p:cNvPr>
          <p:cNvSpPr/>
          <p:nvPr/>
        </p:nvSpPr>
        <p:spPr>
          <a:xfrm>
            <a:off x="4028172" y="387930"/>
            <a:ext cx="801003" cy="7841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9862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89084FA0-8D68-4F31-A8A1-413FA049F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79103" y="-6743700"/>
            <a:ext cx="4848301" cy="68580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01D0025-7D97-4EF8-9747-8409A439B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1233" y="-6921387"/>
            <a:ext cx="3195646" cy="4520293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C94E350C-4509-44D0-8F39-09EF8740C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65587" y="-8306356"/>
            <a:ext cx="3003787" cy="1856886"/>
          </a:xfrm>
          <a:prstGeom prst="rect">
            <a:avLst/>
          </a:prstGeom>
        </p:spPr>
      </p:pic>
      <p:sp>
        <p:nvSpPr>
          <p:cNvPr id="11" name="Téglalap: lekerekített 10" hidden="1">
            <a:extLst>
              <a:ext uri="{FF2B5EF4-FFF2-40B4-BE49-F238E27FC236}">
                <a16:creationId xmlns:a16="http://schemas.microsoft.com/office/drawing/2014/main" id="{046A2777-0C4C-41FB-876B-A1C07955A5DA}"/>
              </a:ext>
            </a:extLst>
          </p:cNvPr>
          <p:cNvSpPr/>
          <p:nvPr/>
        </p:nvSpPr>
        <p:spPr>
          <a:xfrm>
            <a:off x="-2330802" y="-2479728"/>
            <a:ext cx="16076971" cy="1094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4F354AA-8FA7-44E4-9C27-7C4095383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18" y="1443014"/>
            <a:ext cx="10890220" cy="5205090"/>
          </a:xfrm>
          <a:prstGeom prst="rect">
            <a:avLst/>
          </a:prstGeom>
        </p:spPr>
      </p:pic>
      <p:sp>
        <p:nvSpPr>
          <p:cNvPr id="33" name="Rectangle: Rounded Corners 32" hidden="1">
            <a:extLst>
              <a:ext uri="{FF2B5EF4-FFF2-40B4-BE49-F238E27FC236}">
                <a16:creationId xmlns:a16="http://schemas.microsoft.com/office/drawing/2014/main" id="{3785B232-6C49-419A-8929-CEF9B41A5869}"/>
              </a:ext>
            </a:extLst>
          </p:cNvPr>
          <p:cNvSpPr/>
          <p:nvPr/>
        </p:nvSpPr>
        <p:spPr>
          <a:xfrm>
            <a:off x="4299959" y="407149"/>
            <a:ext cx="4136994" cy="745724"/>
          </a:xfrm>
          <a:prstGeom prst="roundRect">
            <a:avLst/>
          </a:prstGeom>
          <a:noFill/>
          <a:ln w="57150">
            <a:solidFill>
              <a:srgbClr val="3A3A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8402A7A-C17D-45E5-9F9E-73A697B03A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4043" y="557281"/>
            <a:ext cx="10678179" cy="5968251"/>
          </a:xfrm>
          <a:prstGeom prst="rect">
            <a:avLst/>
          </a:prstGeom>
        </p:spPr>
      </p:pic>
      <p:sp>
        <p:nvSpPr>
          <p:cNvPr id="38" name="Oval 37" hidden="1">
            <a:extLst>
              <a:ext uri="{FF2B5EF4-FFF2-40B4-BE49-F238E27FC236}">
                <a16:creationId xmlns:a16="http://schemas.microsoft.com/office/drawing/2014/main" id="{266E23F0-3381-4B23-AF58-CEFF78A86FB6}"/>
              </a:ext>
            </a:extLst>
          </p:cNvPr>
          <p:cNvSpPr/>
          <p:nvPr/>
        </p:nvSpPr>
        <p:spPr>
          <a:xfrm>
            <a:off x="7860196" y="365125"/>
            <a:ext cx="801003" cy="784161"/>
          </a:xfrm>
          <a:prstGeom prst="ellipse">
            <a:avLst/>
          </a:prstGeom>
          <a:solidFill>
            <a:srgbClr val="3A3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Szövegdoboz 8">
            <a:extLst>
              <a:ext uri="{FF2B5EF4-FFF2-40B4-BE49-F238E27FC236}">
                <a16:creationId xmlns:a16="http://schemas.microsoft.com/office/drawing/2014/main" id="{1EB00329-3B2A-41ED-A478-A1A31B5E7F3D}"/>
              </a:ext>
            </a:extLst>
          </p:cNvPr>
          <p:cNvSpPr txBox="1"/>
          <p:nvPr/>
        </p:nvSpPr>
        <p:spPr>
          <a:xfrm>
            <a:off x="836672" y="7617975"/>
            <a:ext cx="10872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Az elektromos töltőállomás megtérülési ideje</a:t>
            </a:r>
          </a:p>
        </p:txBody>
      </p:sp>
      <p:sp>
        <p:nvSpPr>
          <p:cNvPr id="23" name="Szövegdoboz 10">
            <a:extLst>
              <a:ext uri="{FF2B5EF4-FFF2-40B4-BE49-F238E27FC236}">
                <a16:creationId xmlns:a16="http://schemas.microsoft.com/office/drawing/2014/main" id="{A5714B4D-5BF8-4A60-8C77-7198911E1DC6}"/>
              </a:ext>
            </a:extLst>
          </p:cNvPr>
          <p:cNvSpPr txBox="1"/>
          <p:nvPr/>
        </p:nvSpPr>
        <p:spPr>
          <a:xfrm>
            <a:off x="651053" y="9486723"/>
            <a:ext cx="1143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A töltőállomás kiépítésének és a 2 busz vételének költsége: 45 millió forint</a:t>
            </a:r>
          </a:p>
        </p:txBody>
      </p:sp>
      <p:sp>
        <p:nvSpPr>
          <p:cNvPr id="24" name="Szövegdoboz 14">
            <a:extLst>
              <a:ext uri="{FF2B5EF4-FFF2-40B4-BE49-F238E27FC236}">
                <a16:creationId xmlns:a16="http://schemas.microsoft.com/office/drawing/2014/main" id="{C06FB110-B0D6-4351-BB00-5ABAD890495E}"/>
              </a:ext>
            </a:extLst>
          </p:cNvPr>
          <p:cNvSpPr txBox="1"/>
          <p:nvPr/>
        </p:nvSpPr>
        <p:spPr>
          <a:xfrm>
            <a:off x="354593" y="11672305"/>
            <a:ext cx="108722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A megtérülési idő:  </a:t>
            </a:r>
          </a:p>
          <a:p>
            <a:pPr algn="ctr"/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45 millió/7,2 millió=</a:t>
            </a:r>
          </a:p>
          <a:p>
            <a:pPr algn="ctr"/>
            <a:r>
              <a:rPr lang="hu-H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=6,25 év</a:t>
            </a:r>
          </a:p>
        </p:txBody>
      </p:sp>
      <p:sp>
        <p:nvSpPr>
          <p:cNvPr id="25" name="Tartalom helye 2">
            <a:extLst>
              <a:ext uri="{FF2B5EF4-FFF2-40B4-BE49-F238E27FC236}">
                <a16:creationId xmlns:a16="http://schemas.microsoft.com/office/drawing/2014/main" id="{855E4387-8C90-4C3D-8F5F-C436D4473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318" y="10069328"/>
            <a:ext cx="10456333" cy="2289175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Éves bevétel: 12*(800*1500)=14,4 millió forint</a:t>
            </a:r>
          </a:p>
          <a:p>
            <a:pPr marL="0" indent="0">
              <a:buNone/>
            </a:pPr>
            <a:r>
              <a:rPr lang="hu-HU" dirty="0"/>
              <a:t>Éves kiadás: 12*600 ezer=7,2 millió forint</a:t>
            </a:r>
          </a:p>
          <a:p>
            <a:pPr marL="0" indent="0">
              <a:buNone/>
            </a:pPr>
            <a:r>
              <a:rPr lang="hu-HU" b="1" dirty="0"/>
              <a:t>Éves nyereség: 14,4 millió- 7,2 millió= 7,2 millió ft</a:t>
            </a:r>
          </a:p>
          <a:p>
            <a:pPr marL="0" indent="0">
              <a:buNone/>
            </a:pP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333590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 hidden="1">
            <a:extLst>
              <a:ext uri="{FF2B5EF4-FFF2-40B4-BE49-F238E27FC236}">
                <a16:creationId xmlns:a16="http://schemas.microsoft.com/office/drawing/2014/main" id="{5D11FD0E-2D27-4A5A-949D-222E61ECB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 hidden="1">
            <a:extLst>
              <a:ext uri="{FF2B5EF4-FFF2-40B4-BE49-F238E27FC236}">
                <a16:creationId xmlns:a16="http://schemas.microsoft.com/office/drawing/2014/main" id="{1BC8109F-B452-45EE-8BB3-65433C039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39E70090-57E0-8F18-8929-E052A124A378}"/>
              </a:ext>
            </a:extLst>
          </p:cNvPr>
          <p:cNvSpPr txBox="1"/>
          <p:nvPr/>
        </p:nvSpPr>
        <p:spPr>
          <a:xfrm>
            <a:off x="836672" y="391265"/>
            <a:ext cx="10872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Az elektromos töltőállomás megtérülési ideje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F6B80025-98BA-F700-FDEB-9658059CA4BC}"/>
              </a:ext>
            </a:extLst>
          </p:cNvPr>
          <p:cNvSpPr txBox="1"/>
          <p:nvPr/>
        </p:nvSpPr>
        <p:spPr>
          <a:xfrm>
            <a:off x="651053" y="2260013"/>
            <a:ext cx="1143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A töltőállomás kiépítésének és a 2 busz vételének költsége: 45 millió forint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DC1CBAC4-C866-A972-7DE1-BA035AC1B0CA}"/>
              </a:ext>
            </a:extLst>
          </p:cNvPr>
          <p:cNvSpPr txBox="1"/>
          <p:nvPr/>
        </p:nvSpPr>
        <p:spPr>
          <a:xfrm>
            <a:off x="354593" y="4445595"/>
            <a:ext cx="108722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A megtérülési idő:  </a:t>
            </a:r>
          </a:p>
          <a:p>
            <a:pPr algn="ctr"/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45 millió/7,2 millió=</a:t>
            </a:r>
          </a:p>
          <a:p>
            <a:pPr algn="ctr"/>
            <a:r>
              <a:rPr lang="hu-H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=6,25 év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85AD91-F86B-0806-E96A-8B1A4D37E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318" y="2842618"/>
            <a:ext cx="10456333" cy="2289175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Éves bevétel: 12*(800*1500)=14,4 millió forint</a:t>
            </a:r>
          </a:p>
          <a:p>
            <a:pPr marL="0" indent="0">
              <a:buNone/>
            </a:pPr>
            <a:r>
              <a:rPr lang="hu-HU" dirty="0"/>
              <a:t>Éves kiadás: 12*600 ezer=7,2 millió forint</a:t>
            </a:r>
          </a:p>
          <a:p>
            <a:pPr marL="0" indent="0">
              <a:buNone/>
            </a:pPr>
            <a:r>
              <a:rPr lang="hu-HU" b="1" dirty="0"/>
              <a:t>Éves nyereség: 14,4 millió- 7,2 millió= 7,2 millió ft</a:t>
            </a:r>
          </a:p>
          <a:p>
            <a:pPr marL="0" indent="0">
              <a:buNone/>
            </a:pPr>
            <a:endParaRPr lang="hu-HU" b="1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AEAFACB5-B024-814B-3A98-DA0309C258BA}"/>
              </a:ext>
            </a:extLst>
          </p:cNvPr>
          <p:cNvSpPr txBox="1"/>
          <p:nvPr/>
        </p:nvSpPr>
        <p:spPr>
          <a:xfrm>
            <a:off x="-1067866" y="8231615"/>
            <a:ext cx="14327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b="1" dirty="0">
                <a:solidFill>
                  <a:srgbClr val="002060"/>
                </a:solidFill>
                <a:latin typeface="Neue Haas Grotesk Display Pro" panose="020D0304030502050203" pitchFamily="34" charset="-18"/>
              </a:rPr>
              <a:t>2.  NAPELEMES KANDELÁBEREK</a:t>
            </a:r>
          </a:p>
        </p:txBody>
      </p:sp>
      <p:pic>
        <p:nvPicPr>
          <p:cNvPr id="5" name="Picture 2" descr="Bárhol felállítható napelemes kandeláber - Omdkami">
            <a:extLst>
              <a:ext uri="{FF2B5EF4-FFF2-40B4-BE49-F238E27FC236}">
                <a16:creationId xmlns:a16="http://schemas.microsoft.com/office/drawing/2014/main" id="{17CF6711-D125-ED7A-6781-0DDDC07B3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613334"/>
            <a:ext cx="6685935" cy="3760839"/>
          </a:xfrm>
          <a:prstGeom prst="rect">
            <a:avLst/>
          </a:prstGeom>
          <a:noFill/>
          <a:effectLst>
            <a:outerShdw blurRad="495300" dist="292100" dir="3180000" algn="ctr" rotWithShape="0">
              <a:srgbClr val="000000">
                <a:alpha val="7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2B6062-902C-4414-B5AE-31443CA19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18" y="-6734021"/>
            <a:ext cx="10890220" cy="520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7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>
            <a:extLst>
              <a:ext uri="{FF2B5EF4-FFF2-40B4-BE49-F238E27FC236}">
                <a16:creationId xmlns:a16="http://schemas.microsoft.com/office/drawing/2014/main" id="{EA4A5BCF-4F14-4C23-87C1-6EDB99FDC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53" y="8183779"/>
            <a:ext cx="7553047" cy="5035364"/>
          </a:xfrm>
          <a:prstGeom prst="rect">
            <a:avLst/>
          </a:prstGeom>
          <a:effectLst>
            <a:outerShdw blurRad="203200" dist="203200" dir="2640000" algn="ctr" rotWithShape="0">
              <a:srgbClr val="000000">
                <a:alpha val="68000"/>
              </a:srgbClr>
            </a:outerShdw>
          </a:effec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61C145C-6262-400A-BA2B-D509EB71C66B}"/>
              </a:ext>
            </a:extLst>
          </p:cNvPr>
          <p:cNvSpPr txBox="1"/>
          <p:nvPr/>
        </p:nvSpPr>
        <p:spPr>
          <a:xfrm>
            <a:off x="-1058034" y="710976"/>
            <a:ext cx="14327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b="1" dirty="0">
                <a:solidFill>
                  <a:srgbClr val="002060"/>
                </a:solidFill>
                <a:latin typeface="Neue Haas Grotesk Display Pro" panose="020D0304030502050203" pitchFamily="34" charset="-18"/>
              </a:rPr>
              <a:t>2.  NAPELEMES KANDELÁBEREK</a:t>
            </a:r>
          </a:p>
        </p:txBody>
      </p:sp>
      <p:pic>
        <p:nvPicPr>
          <p:cNvPr id="2050" name="Picture 2" descr="Bárhol felállítható napelemes kandeláber - Omdkami">
            <a:extLst>
              <a:ext uri="{FF2B5EF4-FFF2-40B4-BE49-F238E27FC236}">
                <a16:creationId xmlns:a16="http://schemas.microsoft.com/office/drawing/2014/main" id="{4A61B9A4-4406-49C6-8AF7-76917C72C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32" y="2092695"/>
            <a:ext cx="6685935" cy="3760839"/>
          </a:xfrm>
          <a:prstGeom prst="rect">
            <a:avLst/>
          </a:prstGeom>
          <a:noFill/>
          <a:effectLst>
            <a:outerShdw blurRad="495300" dist="292100" dir="3180000" algn="ctr" rotWithShape="0">
              <a:srgbClr val="000000">
                <a:alpha val="7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zövegdoboz 8">
            <a:extLst>
              <a:ext uri="{FF2B5EF4-FFF2-40B4-BE49-F238E27FC236}">
                <a16:creationId xmlns:a16="http://schemas.microsoft.com/office/drawing/2014/main" id="{B2D0947F-AB9F-4142-BBFC-AF4649949843}"/>
              </a:ext>
            </a:extLst>
          </p:cNvPr>
          <p:cNvSpPr txBox="1"/>
          <p:nvPr/>
        </p:nvSpPr>
        <p:spPr>
          <a:xfrm>
            <a:off x="836672" y="-6735428"/>
            <a:ext cx="10872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Az elektromos töltőállomás megtérülési ideje</a:t>
            </a:r>
          </a:p>
        </p:txBody>
      </p:sp>
      <p:sp>
        <p:nvSpPr>
          <p:cNvPr id="21" name="Szövegdoboz 10">
            <a:extLst>
              <a:ext uri="{FF2B5EF4-FFF2-40B4-BE49-F238E27FC236}">
                <a16:creationId xmlns:a16="http://schemas.microsoft.com/office/drawing/2014/main" id="{0F0DF60B-A779-4F0D-9068-972655B5E985}"/>
              </a:ext>
            </a:extLst>
          </p:cNvPr>
          <p:cNvSpPr txBox="1"/>
          <p:nvPr/>
        </p:nvSpPr>
        <p:spPr>
          <a:xfrm>
            <a:off x="651053" y="-4866680"/>
            <a:ext cx="1143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A töltőállomás kiépítésének és a 2 busz vételének költsége: 45 millió forint</a:t>
            </a:r>
          </a:p>
        </p:txBody>
      </p:sp>
      <p:sp>
        <p:nvSpPr>
          <p:cNvPr id="22" name="Szövegdoboz 14">
            <a:extLst>
              <a:ext uri="{FF2B5EF4-FFF2-40B4-BE49-F238E27FC236}">
                <a16:creationId xmlns:a16="http://schemas.microsoft.com/office/drawing/2014/main" id="{D3F68F7B-86C1-4AB9-8858-2CF4145CFFF5}"/>
              </a:ext>
            </a:extLst>
          </p:cNvPr>
          <p:cNvSpPr txBox="1"/>
          <p:nvPr/>
        </p:nvSpPr>
        <p:spPr>
          <a:xfrm>
            <a:off x="354593" y="-2681098"/>
            <a:ext cx="108722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A megtérülési idő:  </a:t>
            </a:r>
          </a:p>
          <a:p>
            <a:pPr algn="ctr"/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45 millió/7,2 millió=</a:t>
            </a:r>
          </a:p>
          <a:p>
            <a:pPr algn="ctr"/>
            <a:r>
              <a:rPr lang="hu-H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=6,25 év</a:t>
            </a:r>
          </a:p>
        </p:txBody>
      </p:sp>
      <p:sp>
        <p:nvSpPr>
          <p:cNvPr id="23" name="Tartalom helye 2">
            <a:extLst>
              <a:ext uri="{FF2B5EF4-FFF2-40B4-BE49-F238E27FC236}">
                <a16:creationId xmlns:a16="http://schemas.microsoft.com/office/drawing/2014/main" id="{F0381C9B-D903-45D0-BCDE-285A2D27E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318" y="-4284075"/>
            <a:ext cx="10456333" cy="2289175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Éves bevétel: 12*(800*1500)=14,4 millió forint</a:t>
            </a:r>
          </a:p>
          <a:p>
            <a:pPr marL="0" indent="0">
              <a:buNone/>
            </a:pPr>
            <a:r>
              <a:rPr lang="hu-HU" dirty="0"/>
              <a:t>Éves kiadás: 12*600 ezer=7,2 millió forint</a:t>
            </a:r>
          </a:p>
          <a:p>
            <a:pPr marL="0" indent="0">
              <a:buNone/>
            </a:pPr>
            <a:r>
              <a:rPr lang="hu-HU" b="1" dirty="0"/>
              <a:t>Éves nyereség: 14,4 millió- 7,2 millió= 7,2 millió ft</a:t>
            </a:r>
          </a:p>
          <a:p>
            <a:pPr marL="0" indent="0">
              <a:buNone/>
            </a:pP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86269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: lekerekített 10">
            <a:extLst>
              <a:ext uri="{FF2B5EF4-FFF2-40B4-BE49-F238E27FC236}">
                <a16:creationId xmlns:a16="http://schemas.microsoft.com/office/drawing/2014/main" id="{046A2777-0C4C-41FB-876B-A1C07955A5DA}"/>
              </a:ext>
            </a:extLst>
          </p:cNvPr>
          <p:cNvSpPr/>
          <p:nvPr/>
        </p:nvSpPr>
        <p:spPr>
          <a:xfrm>
            <a:off x="-530942" y="-412954"/>
            <a:ext cx="13273548" cy="78461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61C145C-6262-400A-BA2B-D509EB71C66B}"/>
              </a:ext>
            </a:extLst>
          </p:cNvPr>
          <p:cNvSpPr txBox="1"/>
          <p:nvPr/>
        </p:nvSpPr>
        <p:spPr>
          <a:xfrm>
            <a:off x="-1058034" y="710976"/>
            <a:ext cx="14327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b="1" dirty="0">
                <a:solidFill>
                  <a:srgbClr val="002060"/>
                </a:solidFill>
                <a:latin typeface="Neue Haas Grotesk Display Pro" panose="020D0304030502050203" pitchFamily="34" charset="-18"/>
              </a:rPr>
              <a:t>2.  NAPELEMES KANDELÁBEREK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007F104-7D1C-4A78-B97E-0A06A1A09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720" y="1902680"/>
            <a:ext cx="7003272" cy="4668847"/>
          </a:xfrm>
          <a:prstGeom prst="rect">
            <a:avLst/>
          </a:prstGeom>
          <a:effectLst>
            <a:outerShdw blurRad="203200" dist="203200" dir="2640000" algn="ctr" rotWithShape="0">
              <a:srgbClr val="000000">
                <a:alpha val="68000"/>
              </a:srgbClr>
            </a:outerShdw>
          </a:effectLst>
        </p:spPr>
      </p:pic>
      <p:pic>
        <p:nvPicPr>
          <p:cNvPr id="13" name="Picture 2" descr="Bárhol felállítható napelemes kandeláber - Omdkami">
            <a:extLst>
              <a:ext uri="{FF2B5EF4-FFF2-40B4-BE49-F238E27FC236}">
                <a16:creationId xmlns:a16="http://schemas.microsoft.com/office/drawing/2014/main" id="{21626A64-F6A2-46B2-BC45-5A3F8387B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7" r="15071"/>
          <a:stretch/>
        </p:blipFill>
        <p:spPr bwMode="auto">
          <a:xfrm>
            <a:off x="8903084" y="1902680"/>
            <a:ext cx="2505351" cy="2064209"/>
          </a:xfrm>
          <a:prstGeom prst="rect">
            <a:avLst/>
          </a:prstGeom>
          <a:noFill/>
          <a:effectLst>
            <a:outerShdw blurRad="495300" dist="292100" dir="3180000" algn="ctr" rotWithShape="0">
              <a:srgbClr val="000000">
                <a:alpha val="7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981890FE-87BB-410D-A20E-00D54D56D8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5" t="21821" r="5417" b="7556"/>
          <a:stretch/>
        </p:blipFill>
        <p:spPr>
          <a:xfrm>
            <a:off x="5333649" y="11277600"/>
            <a:ext cx="6517367" cy="3168650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3B254BF0-298C-4CAA-96BF-EF4DCDEE9D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1" t="20694" r="5330" b="7849"/>
          <a:stretch/>
        </p:blipFill>
        <p:spPr>
          <a:xfrm>
            <a:off x="340984" y="8160741"/>
            <a:ext cx="6386470" cy="3116859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810D09DF-188B-4481-B4CF-D34A9DFC31A9}"/>
              </a:ext>
            </a:extLst>
          </p:cNvPr>
          <p:cNvSpPr txBox="1"/>
          <p:nvPr/>
        </p:nvSpPr>
        <p:spPr>
          <a:xfrm>
            <a:off x="340984" y="10908268"/>
            <a:ext cx="2265139" cy="36933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>
                <a:latin typeface="Neue Haas Grotesk Display Pro" panose="020D0304030502050203" pitchFamily="34" charset="-18"/>
              </a:rPr>
              <a:t>Borsosgyőr, Séd utca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844DA5AC-6F33-4B13-B667-38A0B2A5BC9B}"/>
              </a:ext>
            </a:extLst>
          </p:cNvPr>
          <p:cNvSpPr txBox="1"/>
          <p:nvPr/>
        </p:nvSpPr>
        <p:spPr>
          <a:xfrm>
            <a:off x="5319679" y="14153118"/>
            <a:ext cx="2761785" cy="36933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>
                <a:latin typeface="Neue Haas Grotesk Display Pro" panose="020D0304030502050203" pitchFamily="34" charset="-18"/>
              </a:rPr>
              <a:t>Kéttornyúlak,  Akácfa utca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4DE9E06F-163E-48FA-8B3E-1D9F4D99FCF3}"/>
              </a:ext>
            </a:extLst>
          </p:cNvPr>
          <p:cNvSpPr txBox="1"/>
          <p:nvPr/>
        </p:nvSpPr>
        <p:spPr>
          <a:xfrm>
            <a:off x="676275" y="11915775"/>
            <a:ext cx="25431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u="sng" dirty="0">
                <a:solidFill>
                  <a:srgbClr val="002060"/>
                </a:solidFill>
                <a:latin typeface="Neue Haas Grotesk Display Pro" panose="020D0304030502050203" pitchFamily="34" charset="-18"/>
              </a:rPr>
              <a:t>ELŐTTE:</a:t>
            </a:r>
          </a:p>
        </p:txBody>
      </p:sp>
    </p:spTree>
    <p:extLst>
      <p:ext uri="{BB962C8B-B14F-4D97-AF65-F5344CB8AC3E}">
        <p14:creationId xmlns:p14="http://schemas.microsoft.com/office/powerpoint/2010/main" val="2371157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81A8F1-D317-496E-B238-2D34679B4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DF508954-37C2-4AB7-B81E-A782CCB71C57}"/>
              </a:ext>
            </a:extLst>
          </p:cNvPr>
          <p:cNvSpPr/>
          <p:nvPr/>
        </p:nvSpPr>
        <p:spPr>
          <a:xfrm>
            <a:off x="-839230" y="-381000"/>
            <a:ext cx="13296900" cy="7620000"/>
          </a:xfrm>
          <a:prstGeom prst="roundRect">
            <a:avLst/>
          </a:prstGeom>
          <a:gradFill flip="none" rotWithShape="1">
            <a:gsLst>
              <a:gs pos="25000">
                <a:srgbClr val="87D987"/>
              </a:gs>
              <a:gs pos="79000">
                <a:schemeClr val="accent5">
                  <a:lumMod val="7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A7BBF225-73AE-4CAC-8DE9-1A47A078E0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953" y="-638176"/>
            <a:ext cx="12980346" cy="8134350"/>
          </a:xfr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F95D4184-DB53-48E0-992D-08A360406B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399" y="-2869970"/>
            <a:ext cx="12980346" cy="15152483"/>
          </a:xfrm>
          <a:prstGeom prst="rect">
            <a:avLst/>
          </a:prstGeom>
        </p:spPr>
      </p:pic>
      <p:sp>
        <p:nvSpPr>
          <p:cNvPr id="6" name="Nyíl: jobbra mutató 5">
            <a:extLst>
              <a:ext uri="{FF2B5EF4-FFF2-40B4-BE49-F238E27FC236}">
                <a16:creationId xmlns:a16="http://schemas.microsoft.com/office/drawing/2014/main" id="{70E63666-CF30-E5BE-6351-69FB55C0BC52}"/>
              </a:ext>
            </a:extLst>
          </p:cNvPr>
          <p:cNvSpPr/>
          <p:nvPr/>
        </p:nvSpPr>
        <p:spPr>
          <a:xfrm rot="5400000">
            <a:off x="4896512" y="-3113868"/>
            <a:ext cx="1896427" cy="182858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A6142266-FC56-4AE4-9120-27A86006BB6A}"/>
              </a:ext>
            </a:extLst>
          </p:cNvPr>
          <p:cNvSpPr txBox="1"/>
          <p:nvPr/>
        </p:nvSpPr>
        <p:spPr>
          <a:xfrm>
            <a:off x="-839230" y="2151727"/>
            <a:ext cx="133073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LAKOSSÁGI</a:t>
            </a:r>
          </a:p>
          <a:p>
            <a:pPr algn="ctr"/>
            <a:r>
              <a:rPr lang="hu-H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MEGOLDÁSOK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12F44CF-4E46-5A58-E9E6-E5B670AB378A}"/>
              </a:ext>
            </a:extLst>
          </p:cNvPr>
          <p:cNvSpPr txBox="1"/>
          <p:nvPr/>
        </p:nvSpPr>
        <p:spPr>
          <a:xfrm>
            <a:off x="1408522" y="8628559"/>
            <a:ext cx="9374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rgbClr val="F5F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ÁLLAMI ÉS EU-S PÁLYÁZATOK</a:t>
            </a:r>
          </a:p>
        </p:txBody>
      </p:sp>
    </p:spTree>
    <p:extLst>
      <p:ext uri="{BB962C8B-B14F-4D97-AF65-F5344CB8AC3E}">
        <p14:creationId xmlns:p14="http://schemas.microsoft.com/office/powerpoint/2010/main" val="2393649772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81A8F1-D317-496E-B238-2D34679B4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DF508954-37C2-4AB7-B81E-A782CCB71C57}"/>
              </a:ext>
            </a:extLst>
          </p:cNvPr>
          <p:cNvSpPr/>
          <p:nvPr/>
        </p:nvSpPr>
        <p:spPr>
          <a:xfrm>
            <a:off x="-839230" y="-381000"/>
            <a:ext cx="13296900" cy="7620000"/>
          </a:xfrm>
          <a:prstGeom prst="roundRect">
            <a:avLst/>
          </a:prstGeom>
          <a:gradFill flip="none" rotWithShape="1">
            <a:gsLst>
              <a:gs pos="25000">
                <a:srgbClr val="87D987"/>
              </a:gs>
              <a:gs pos="79000">
                <a:schemeClr val="accent5">
                  <a:lumMod val="7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A7BBF225-73AE-4CAC-8DE9-1A47A078E0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953" y="-638176"/>
            <a:ext cx="12980346" cy="8134350"/>
          </a:xfr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F95D4184-DB53-48E0-992D-08A360406B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399" y="-2869970"/>
            <a:ext cx="12980346" cy="15152483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A6142266-FC56-4AE4-9120-27A86006BB6A}"/>
              </a:ext>
            </a:extLst>
          </p:cNvPr>
          <p:cNvSpPr txBox="1"/>
          <p:nvPr/>
        </p:nvSpPr>
        <p:spPr>
          <a:xfrm>
            <a:off x="-839230" y="527140"/>
            <a:ext cx="133073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LAKOSSÁGI</a:t>
            </a:r>
          </a:p>
          <a:p>
            <a:pPr algn="ctr"/>
            <a:r>
              <a:rPr lang="hu-H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MEGOLDÁSOK</a:t>
            </a:r>
          </a:p>
        </p:txBody>
      </p:sp>
      <p:pic>
        <p:nvPicPr>
          <p:cNvPr id="14" name="Picture 2" descr="Az asszony, aki beleszeretett egy Kádár-kockába">
            <a:extLst>
              <a:ext uri="{FF2B5EF4-FFF2-40B4-BE49-F238E27FC236}">
                <a16:creationId xmlns:a16="http://schemas.microsoft.com/office/drawing/2014/main" id="{904BC26E-07F0-42BD-A652-293E31F8C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287" y="8972876"/>
            <a:ext cx="7085425" cy="433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0EC66268-E876-4010-B0A5-D2665587B6E4}"/>
              </a:ext>
            </a:extLst>
          </p:cNvPr>
          <p:cNvSpPr txBox="1"/>
          <p:nvPr/>
        </p:nvSpPr>
        <p:spPr>
          <a:xfrm>
            <a:off x="2572354" y="7957213"/>
            <a:ext cx="70663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,,KÁDÁR-KOCKÁK”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B6798C80-7442-46FE-B1C0-5FD5AF4A17B9}"/>
              </a:ext>
            </a:extLst>
          </p:cNvPr>
          <p:cNvSpPr txBox="1"/>
          <p:nvPr/>
        </p:nvSpPr>
        <p:spPr>
          <a:xfrm>
            <a:off x="12192000" y="9597081"/>
            <a:ext cx="4562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>
                <a:latin typeface="Neue Haas Grotesk Display Pro" panose="020D0304030502050203" pitchFamily="34" charset="-18"/>
              </a:rPr>
              <a:t>jellemzően 100 m² alapterületű családi házak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>
                <a:latin typeface="Neue Haas Grotesk Display Pro" panose="020D0304030502050203" pitchFamily="34" charset="-18"/>
              </a:rPr>
              <a:t>fűtőanyag a </a:t>
            </a:r>
            <a:r>
              <a:rPr lang="hu-HU" sz="2000" b="1" u="sng" dirty="0">
                <a:solidFill>
                  <a:srgbClr val="C00000"/>
                </a:solidFill>
                <a:latin typeface="Neue Haas Grotesk Display Pro" panose="020D0304030502050203" pitchFamily="34" charset="-18"/>
              </a:rPr>
              <a:t>gáz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000" b="1" dirty="0">
              <a:latin typeface="Neue Haas Grotesk Display Pro" panose="020D0304030502050203" pitchFamily="34" charset="-18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0BD8FB8-9B78-66E7-27BD-50A249EDFBCF}"/>
              </a:ext>
            </a:extLst>
          </p:cNvPr>
          <p:cNvSpPr txBox="1"/>
          <p:nvPr/>
        </p:nvSpPr>
        <p:spPr>
          <a:xfrm>
            <a:off x="1309541" y="5155156"/>
            <a:ext cx="9374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rgbClr val="F5F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ÁLLAMI ÉS EU-S PÁLYÁZATOK</a:t>
            </a:r>
          </a:p>
        </p:txBody>
      </p:sp>
      <p:sp>
        <p:nvSpPr>
          <p:cNvPr id="6" name="Nyíl: jobbra mutató 5">
            <a:extLst>
              <a:ext uri="{FF2B5EF4-FFF2-40B4-BE49-F238E27FC236}">
                <a16:creationId xmlns:a16="http://schemas.microsoft.com/office/drawing/2014/main" id="{C7AAB31C-5362-6579-E10C-5E45E6833263}"/>
              </a:ext>
            </a:extLst>
          </p:cNvPr>
          <p:cNvSpPr/>
          <p:nvPr/>
        </p:nvSpPr>
        <p:spPr>
          <a:xfrm rot="5400000">
            <a:off x="4896512" y="3128617"/>
            <a:ext cx="1896427" cy="182858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1378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37E89097-4EFF-4E1C-A3D8-39EA06C51E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1" t="20694" r="5330" b="7849"/>
          <a:stretch/>
        </p:blipFill>
        <p:spPr>
          <a:xfrm>
            <a:off x="340984" y="312141"/>
            <a:ext cx="6386470" cy="3116859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66B6205-490E-4049-8955-81214D1D070D}"/>
              </a:ext>
            </a:extLst>
          </p:cNvPr>
          <p:cNvSpPr txBox="1"/>
          <p:nvPr/>
        </p:nvSpPr>
        <p:spPr>
          <a:xfrm>
            <a:off x="340984" y="3059668"/>
            <a:ext cx="2265139" cy="36933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>
                <a:latin typeface="Neue Haas Grotesk Display Pro" panose="020D0304030502050203" pitchFamily="34" charset="-18"/>
              </a:rPr>
              <a:t>Borsosgyőr, Séd utca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373AC592-AFEE-4933-9B86-FB9B866F88E3}"/>
              </a:ext>
            </a:extLst>
          </p:cNvPr>
          <p:cNvSpPr txBox="1"/>
          <p:nvPr/>
        </p:nvSpPr>
        <p:spPr>
          <a:xfrm>
            <a:off x="676275" y="4067175"/>
            <a:ext cx="25431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u="sng" dirty="0">
                <a:solidFill>
                  <a:srgbClr val="002060"/>
                </a:solidFill>
                <a:latin typeface="Neue Haas Grotesk Display Pro" panose="020D0304030502050203" pitchFamily="34" charset="-18"/>
              </a:rPr>
              <a:t>ELŐTTE: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E13EDE15-17CE-448C-AE7F-82A746DA8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5" t="21821" r="5417" b="7556"/>
          <a:stretch/>
        </p:blipFill>
        <p:spPr>
          <a:xfrm>
            <a:off x="5319679" y="3505200"/>
            <a:ext cx="6517367" cy="3168650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DC619704-E921-4688-8A03-36517DC6E9E5}"/>
              </a:ext>
            </a:extLst>
          </p:cNvPr>
          <p:cNvSpPr txBox="1"/>
          <p:nvPr/>
        </p:nvSpPr>
        <p:spPr>
          <a:xfrm>
            <a:off x="5319679" y="6304518"/>
            <a:ext cx="2761785" cy="36933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>
                <a:latin typeface="Neue Haas Grotesk Display Pro" panose="020D0304030502050203" pitchFamily="34" charset="-18"/>
              </a:rPr>
              <a:t>Kéttornyúlak,  Akácfa utca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E652FCF0-7755-4BCD-A4ED-B17CD4285550}"/>
              </a:ext>
            </a:extLst>
          </p:cNvPr>
          <p:cNvSpPr txBox="1"/>
          <p:nvPr/>
        </p:nvSpPr>
        <p:spPr>
          <a:xfrm>
            <a:off x="828675" y="6858000"/>
            <a:ext cx="25431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u="sng" dirty="0">
                <a:solidFill>
                  <a:srgbClr val="002060"/>
                </a:solidFill>
                <a:latin typeface="Neue Haas Grotesk Display Pro" panose="020D0304030502050203" pitchFamily="34" charset="-18"/>
              </a:rPr>
              <a:t>UTÁNA:</a:t>
            </a:r>
          </a:p>
        </p:txBody>
      </p:sp>
      <p:sp>
        <p:nvSpPr>
          <p:cNvPr id="25" name="Szövegdoboz 21">
            <a:extLst>
              <a:ext uri="{FF2B5EF4-FFF2-40B4-BE49-F238E27FC236}">
                <a16:creationId xmlns:a16="http://schemas.microsoft.com/office/drawing/2014/main" id="{8CBDEBCF-4158-406A-A29C-CD250C6A61C0}"/>
              </a:ext>
            </a:extLst>
          </p:cNvPr>
          <p:cNvSpPr txBox="1"/>
          <p:nvPr/>
        </p:nvSpPr>
        <p:spPr>
          <a:xfrm>
            <a:off x="7190448" y="312141"/>
            <a:ext cx="4406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C00000"/>
                </a:solidFill>
                <a:latin typeface="Neue Haas Grotesk Display Pro" panose="020D0304030502050203" pitchFamily="34" charset="-18"/>
              </a:rPr>
              <a:t> LAKOSSÁGI NAPELEMEK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3775DBC4-AE7B-43EB-83DB-E33ADA274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454" y="-1153700"/>
            <a:ext cx="462994" cy="454726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9530703C-0A39-4D29-8E41-BADDE15DF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80" y="-981683"/>
            <a:ext cx="287849" cy="282709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251B550C-7051-4B28-81B0-FA9F306B7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910" y="-5061474"/>
            <a:ext cx="1316434" cy="1292926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387B849D-AF2E-4CEE-9622-760FDA673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20" y="-4538548"/>
            <a:ext cx="784000" cy="770000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4E0E443C-24D9-4065-A9D6-90AE883EC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90" y="-4198010"/>
            <a:ext cx="437270" cy="429462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2FBDA433-2B3B-49C7-B4C6-D41A06100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339" y="-4031470"/>
            <a:ext cx="243840" cy="239486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ADA4DC62-58B2-42E3-9C72-A6BBA2F3A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555" y="-3935088"/>
            <a:ext cx="169568" cy="166540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67F4EA4C-DF72-4F4D-976D-919F61B6C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535" y="-1935439"/>
            <a:ext cx="1316434" cy="1292926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C075DA7F-D99F-4AD6-857C-A83160B52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823" y="-1440139"/>
            <a:ext cx="754641" cy="74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24294"/>
      </p:ext>
    </p:extLst>
  </p:cSld>
  <p:clrMapOvr>
    <a:masterClrMapping/>
  </p:clrMapOvr>
  <p:transition spd="slow">
    <p:push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3B0FE5AC-0138-4FE4-AD4E-046EA653BB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5" t="21821" r="5417" b="7556"/>
          <a:stretch/>
        </p:blipFill>
        <p:spPr>
          <a:xfrm>
            <a:off x="5335099" y="3505200"/>
            <a:ext cx="6517367" cy="316865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7E89097-4EFF-4E1C-A3D8-39EA06C51E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1" t="20694" r="5330" b="7849"/>
          <a:stretch/>
        </p:blipFill>
        <p:spPr>
          <a:xfrm>
            <a:off x="340984" y="312141"/>
            <a:ext cx="6386470" cy="3116859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81E1AD5B-7F55-4671-8E67-948F6A0A7141}"/>
              </a:ext>
            </a:extLst>
          </p:cNvPr>
          <p:cNvSpPr txBox="1"/>
          <p:nvPr/>
        </p:nvSpPr>
        <p:spPr>
          <a:xfrm>
            <a:off x="340984" y="3059668"/>
            <a:ext cx="2265139" cy="36933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>
                <a:latin typeface="Neue Haas Grotesk Display Pro" panose="020D0304030502050203" pitchFamily="34" charset="-18"/>
              </a:rPr>
              <a:t>Borsosgyőr, Séd utca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A436AF3A-B01B-4F68-914A-7C1B172B96D1}"/>
              </a:ext>
            </a:extLst>
          </p:cNvPr>
          <p:cNvSpPr txBox="1"/>
          <p:nvPr/>
        </p:nvSpPr>
        <p:spPr>
          <a:xfrm>
            <a:off x="5319679" y="6304518"/>
            <a:ext cx="2761785" cy="36933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>
                <a:latin typeface="Neue Haas Grotesk Display Pro" panose="020D0304030502050203" pitchFamily="34" charset="-18"/>
              </a:rPr>
              <a:t>Kéttornyúlak,  Akácfa utca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970E25F7-2992-4BBD-9D91-702CB82822D7}"/>
              </a:ext>
            </a:extLst>
          </p:cNvPr>
          <p:cNvSpPr txBox="1"/>
          <p:nvPr/>
        </p:nvSpPr>
        <p:spPr>
          <a:xfrm>
            <a:off x="676275" y="4067175"/>
            <a:ext cx="25431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u="sng" dirty="0">
                <a:solidFill>
                  <a:srgbClr val="002060"/>
                </a:solidFill>
                <a:latin typeface="Neue Haas Grotesk Display Pro" panose="020D0304030502050203" pitchFamily="34" charset="-18"/>
              </a:rPr>
              <a:t>UTÁNA: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89FD026B-3474-427E-A9C2-F2DF7EE2E083}"/>
              </a:ext>
            </a:extLst>
          </p:cNvPr>
          <p:cNvSpPr txBox="1"/>
          <p:nvPr/>
        </p:nvSpPr>
        <p:spPr>
          <a:xfrm>
            <a:off x="-6825419" y="4219575"/>
            <a:ext cx="25431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u="sng" dirty="0">
                <a:solidFill>
                  <a:srgbClr val="002060"/>
                </a:solidFill>
                <a:latin typeface="Neue Haas Grotesk Display Pro" panose="020D0304030502050203" pitchFamily="34" charset="-18"/>
              </a:rPr>
              <a:t>ELŐTTE: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743A9F05-66F4-4EF5-860B-537D895E166E}"/>
              </a:ext>
            </a:extLst>
          </p:cNvPr>
          <p:cNvSpPr txBox="1"/>
          <p:nvPr/>
        </p:nvSpPr>
        <p:spPr>
          <a:xfrm>
            <a:off x="7190448" y="312141"/>
            <a:ext cx="4406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C00000"/>
                </a:solidFill>
                <a:latin typeface="Neue Haas Grotesk Display Pro" panose="020D0304030502050203" pitchFamily="34" charset="-18"/>
              </a:rPr>
              <a:t> LAKOSSÁGI NAPELEMEK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B0CD029-C693-4C3A-90DF-95B1804EE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535" y="3438176"/>
            <a:ext cx="1316434" cy="129292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F9F88AC-17A2-4BB2-938D-4B9211004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823" y="3933476"/>
            <a:ext cx="754641" cy="74116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8375E7E-6BA6-4664-B3B2-CC097D53B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454" y="4219915"/>
            <a:ext cx="462994" cy="45472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B28C681A-AAE4-4AE0-8410-AAAE9EABE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80" y="4391932"/>
            <a:ext cx="287849" cy="28270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5A56DA36-AC2E-490E-8B7A-BC5CA6F0A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910" y="312141"/>
            <a:ext cx="1316434" cy="1292926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E1EC9DA0-6577-4BF1-B203-FFE128ED1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20" y="835067"/>
            <a:ext cx="784000" cy="77000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9DF26C5D-E458-48F9-8F9C-FE174B0C0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90" y="1175605"/>
            <a:ext cx="437270" cy="429462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1043B350-6F72-42BB-88D2-6CA279B2A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339" y="1342145"/>
            <a:ext cx="243840" cy="239486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1D38DBC3-E08F-4CEF-A6E6-A4D52D4F4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555" y="1438527"/>
            <a:ext cx="169568" cy="16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44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9CE2213-6ABA-48F1-821A-0F1646291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623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hu-HU" altLang="hu-HU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öhne"/>
              </a:rPr>
            </a:br>
            <a:endParaRPr kumimoji="0" lang="hu-HU" alt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1C950192-DAE7-4301-9293-1F6238438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5" y="-190500"/>
            <a:ext cx="13221315" cy="2231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5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3F36E4-F074-4FB0-A4E5-5E644E732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815" y="2196368"/>
            <a:ext cx="5111170" cy="24652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 useBgFill="1">
        <p:nvSpPr>
          <p:cNvPr id="12" name="Rectangle 11" hidden="1">
            <a:extLst>
              <a:ext uri="{FF2B5EF4-FFF2-40B4-BE49-F238E27FC236}">
                <a16:creationId xmlns:a16="http://schemas.microsoft.com/office/drawing/2014/main" id="{5D11FD0E-2D27-4A5A-949D-222E61ECB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746EA-F590-4B7A-AA21-3B9F21A80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588" y="276707"/>
            <a:ext cx="7733623" cy="6304584"/>
          </a:xfrm>
          <a:prstGeom prst="rect">
            <a:avLst/>
          </a:prstGeom>
        </p:spPr>
      </p:pic>
      <p:sp>
        <p:nvSpPr>
          <p:cNvPr id="14" name="Freeform: Shape 13" hidden="1">
            <a:extLst>
              <a:ext uri="{FF2B5EF4-FFF2-40B4-BE49-F238E27FC236}">
                <a16:creationId xmlns:a16="http://schemas.microsoft.com/office/drawing/2014/main" id="{1BC8109F-B452-45EE-8BB3-65433C039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25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 hidden="1">
            <a:extLst>
              <a:ext uri="{FF2B5EF4-FFF2-40B4-BE49-F238E27FC236}">
                <a16:creationId xmlns:a16="http://schemas.microsoft.com/office/drawing/2014/main" id="{5D11FD0E-2D27-4A5A-949D-222E61ECB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 hidden="1">
            <a:extLst>
              <a:ext uri="{FF2B5EF4-FFF2-40B4-BE49-F238E27FC236}">
                <a16:creationId xmlns:a16="http://schemas.microsoft.com/office/drawing/2014/main" id="{1BC8109F-B452-45EE-8BB3-65433C039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39E70090-57E0-8F18-8929-E052A124A378}"/>
              </a:ext>
            </a:extLst>
          </p:cNvPr>
          <p:cNvSpPr txBox="1"/>
          <p:nvPr/>
        </p:nvSpPr>
        <p:spPr>
          <a:xfrm>
            <a:off x="499884" y="391265"/>
            <a:ext cx="11545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rgbClr val="F79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Napelemes rendszer megtérülési ideje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DC1CBAC4-C866-A972-7DE1-BA035AC1B0CA}"/>
              </a:ext>
            </a:extLst>
          </p:cNvPr>
          <p:cNvSpPr txBox="1"/>
          <p:nvPr/>
        </p:nvSpPr>
        <p:spPr>
          <a:xfrm>
            <a:off x="757196" y="3429000"/>
            <a:ext cx="108722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A megtérülési idő:  </a:t>
            </a:r>
          </a:p>
          <a:p>
            <a:pPr algn="ctr"/>
            <a:r>
              <a:rPr lang="hu-HU" sz="3600" b="1" dirty="0">
                <a:effectLst/>
                <a:latin typeface="Neue Haas Grotesk Display Pro" panose="020D0304030502050203" pitchFamily="34" charset="-18"/>
                <a:ea typeface="Aptos" panose="020B0004020202020204"/>
              </a:rPr>
              <a:t>1 772 849/ 90 828 =</a:t>
            </a:r>
          </a:p>
          <a:p>
            <a:pPr algn="ctr"/>
            <a:r>
              <a:rPr lang="hu-HU" sz="4400" b="1" dirty="0">
                <a:solidFill>
                  <a:srgbClr val="FF0000"/>
                </a:solidFill>
                <a:latin typeface="Neue Haas Grotesk Display Pro" panose="020D0304030502050203" pitchFamily="34" charset="-18"/>
                <a:ea typeface="Aptos" panose="020B0004020202020204"/>
              </a:rPr>
              <a:t>=</a:t>
            </a:r>
            <a:r>
              <a:rPr lang="hu-HU" sz="4400" b="1" dirty="0">
                <a:solidFill>
                  <a:srgbClr val="FF0000"/>
                </a:solidFill>
                <a:effectLst/>
                <a:latin typeface="Neue Haas Grotesk Display Pro" panose="020D0304030502050203" pitchFamily="34" charset="-18"/>
                <a:ea typeface="Aptos" panose="020B0004020202020204"/>
              </a:rPr>
              <a:t> 19,5 év</a:t>
            </a:r>
            <a:endParaRPr lang="hu-HU" sz="19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ue Haas Grotesk Display Pro" panose="020D0304030502050203" pitchFamily="34" charset="-18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85AD91-F86B-0806-E96A-8B1A4D37E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481" y="1768930"/>
            <a:ext cx="8314234" cy="1396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>
                <a:effectLst/>
                <a:ea typeface="Aptos"/>
              </a:rPr>
              <a:t>Kiépítés költsége(lakosságnak): 1 772 849 forint</a:t>
            </a:r>
          </a:p>
          <a:p>
            <a:pPr marL="0" indent="0">
              <a:buNone/>
            </a:pPr>
            <a:r>
              <a:rPr lang="hu-HU" sz="2400" dirty="0">
                <a:effectLst/>
                <a:ea typeface="Aptos"/>
              </a:rPr>
              <a:t>Éves villany költség:  90 828  forint</a:t>
            </a:r>
            <a:endParaRPr lang="hu-HU" sz="2400" dirty="0"/>
          </a:p>
        </p:txBody>
      </p:sp>
      <p:pic>
        <p:nvPicPr>
          <p:cNvPr id="10" name="Picture 2" descr="Az asszony, aki beleszeretett egy Kádár-kockába">
            <a:extLst>
              <a:ext uri="{FF2B5EF4-FFF2-40B4-BE49-F238E27FC236}">
                <a16:creationId xmlns:a16="http://schemas.microsoft.com/office/drawing/2014/main" id="{DBECB95D-844C-4E96-9240-2E749B122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787" y="1604466"/>
            <a:ext cx="7085425" cy="433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">
            <a:extLst>
              <a:ext uri="{FF2B5EF4-FFF2-40B4-BE49-F238E27FC236}">
                <a16:creationId xmlns:a16="http://schemas.microsoft.com/office/drawing/2014/main" id="{AD6C7997-12ED-479B-950F-A5A33F7D808E}"/>
              </a:ext>
            </a:extLst>
          </p:cNvPr>
          <p:cNvSpPr txBox="1"/>
          <p:nvPr/>
        </p:nvSpPr>
        <p:spPr>
          <a:xfrm>
            <a:off x="12668854" y="588803"/>
            <a:ext cx="70663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,,KÁDÁR-KOCKÁK”</a:t>
            </a:r>
          </a:p>
        </p:txBody>
      </p:sp>
    </p:spTree>
    <p:extLst>
      <p:ext uri="{BB962C8B-B14F-4D97-AF65-F5344CB8AC3E}">
        <p14:creationId xmlns:p14="http://schemas.microsoft.com/office/powerpoint/2010/main" val="1081051790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z asszony, aki beleszeretett egy Kádár-kockába">
            <a:extLst>
              <a:ext uri="{FF2B5EF4-FFF2-40B4-BE49-F238E27FC236}">
                <a16:creationId xmlns:a16="http://schemas.microsoft.com/office/drawing/2014/main" id="{578F5689-D018-403C-9D98-F15D5CC04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287" y="1604466"/>
            <a:ext cx="7085425" cy="433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3647054F-E3CF-4712-A096-17454C3F4EEC}"/>
              </a:ext>
            </a:extLst>
          </p:cNvPr>
          <p:cNvSpPr txBox="1"/>
          <p:nvPr/>
        </p:nvSpPr>
        <p:spPr>
          <a:xfrm>
            <a:off x="2572354" y="588803"/>
            <a:ext cx="70663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,,KÁDÁR-KOCKÁK”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1AA6C266-CC1D-5E5F-5239-698D5407733B}"/>
              </a:ext>
            </a:extLst>
          </p:cNvPr>
          <p:cNvSpPr txBox="1"/>
          <p:nvPr/>
        </p:nvSpPr>
        <p:spPr>
          <a:xfrm>
            <a:off x="12816841" y="2228671"/>
            <a:ext cx="4562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>
                <a:latin typeface="Neue Haas Grotesk Display Pro" panose="020D0304030502050203" pitchFamily="34" charset="-18"/>
              </a:rPr>
              <a:t>jellemzően 100 m² alapterületű </a:t>
            </a:r>
            <a:r>
              <a:rPr lang="hu-HU" sz="2000" b="1" dirty="0">
                <a:solidFill>
                  <a:srgbClr val="C00000"/>
                </a:solidFill>
                <a:latin typeface="Neue Haas Grotesk Display Pro" panose="020D0304030502050203" pitchFamily="34" charset="-18"/>
              </a:rPr>
              <a:t>szigeteletlen</a:t>
            </a:r>
            <a:r>
              <a:rPr lang="hu-HU" sz="2000" b="1" dirty="0">
                <a:latin typeface="Neue Haas Grotesk Display Pro" panose="020D0304030502050203" pitchFamily="34" charset="-18"/>
              </a:rPr>
              <a:t> családi házak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000" b="1" dirty="0">
              <a:latin typeface="Neue Haas Grotesk Display Pro" panose="020D0304030502050203" pitchFamily="34" charset="-18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7766762-5CF2-C882-C970-A53B3418BB4E}"/>
              </a:ext>
            </a:extLst>
          </p:cNvPr>
          <p:cNvSpPr txBox="1"/>
          <p:nvPr/>
        </p:nvSpPr>
        <p:spPr>
          <a:xfrm>
            <a:off x="-11545828" y="391265"/>
            <a:ext cx="11545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rgbClr val="F79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Napelemes rendszer megtérülési ideje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6BB64294-E9C8-AB62-1B88-4CDB352053BD}"/>
              </a:ext>
            </a:extLst>
          </p:cNvPr>
          <p:cNvSpPr txBox="1"/>
          <p:nvPr/>
        </p:nvSpPr>
        <p:spPr>
          <a:xfrm>
            <a:off x="-11288516" y="3429000"/>
            <a:ext cx="108722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A megtérülési idő:  </a:t>
            </a:r>
          </a:p>
          <a:p>
            <a:pPr algn="ctr"/>
            <a:r>
              <a:rPr lang="hu-HU" sz="3600" b="1" dirty="0">
                <a:effectLst/>
                <a:latin typeface="Neue Haas Grotesk Display Pro" panose="020D0304030502050203" pitchFamily="34" charset="-18"/>
                <a:ea typeface="Aptos" panose="020B0004020202020204"/>
              </a:rPr>
              <a:t>1 772 849/ 90 828 =</a:t>
            </a:r>
          </a:p>
          <a:p>
            <a:pPr algn="ctr"/>
            <a:r>
              <a:rPr lang="hu-HU" sz="4400" b="1" dirty="0">
                <a:solidFill>
                  <a:srgbClr val="FF0000"/>
                </a:solidFill>
                <a:latin typeface="Neue Haas Grotesk Display Pro" panose="020D0304030502050203" pitchFamily="34" charset="-18"/>
                <a:ea typeface="Aptos" panose="020B0004020202020204"/>
              </a:rPr>
              <a:t>=</a:t>
            </a:r>
            <a:r>
              <a:rPr lang="hu-HU" sz="4400" b="1" dirty="0">
                <a:solidFill>
                  <a:srgbClr val="FF0000"/>
                </a:solidFill>
                <a:effectLst/>
                <a:latin typeface="Neue Haas Grotesk Display Pro" panose="020D0304030502050203" pitchFamily="34" charset="-18"/>
                <a:ea typeface="Aptos" panose="020B0004020202020204"/>
              </a:rPr>
              <a:t> 19,5 év</a:t>
            </a:r>
            <a:endParaRPr lang="hu-HU" sz="19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ue Haas Grotesk Display Pro" panose="020D0304030502050203" pitchFamily="34" charset="-18"/>
            </a:endParaRP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481E0B5A-9733-2E8D-0D2F-FCED932B8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998231" y="1768930"/>
            <a:ext cx="8314234" cy="1396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>
                <a:effectLst/>
                <a:ea typeface="Aptos"/>
              </a:rPr>
              <a:t>Kiépítés költsége(lakosságnak): 1 772 849 forint</a:t>
            </a:r>
          </a:p>
          <a:p>
            <a:pPr marL="0" indent="0">
              <a:buNone/>
            </a:pPr>
            <a:r>
              <a:rPr lang="hu-HU" sz="2400" dirty="0">
                <a:effectLst/>
                <a:ea typeface="Aptos"/>
              </a:rPr>
              <a:t>Éves villany költség:  90 828  forint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766531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z asszony, aki beleszeretett egy Kádár-kockába">
            <a:extLst>
              <a:ext uri="{FF2B5EF4-FFF2-40B4-BE49-F238E27FC236}">
                <a16:creationId xmlns:a16="http://schemas.microsoft.com/office/drawing/2014/main" id="{578F5689-D018-403C-9D98-F15D5CC04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" r="10288"/>
          <a:stretch/>
        </p:blipFill>
        <p:spPr bwMode="auto">
          <a:xfrm>
            <a:off x="831846" y="1833761"/>
            <a:ext cx="5588006" cy="403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BDC192EE-33CF-40D5-8C8F-C0DBE52A0AB8}"/>
              </a:ext>
            </a:extLst>
          </p:cNvPr>
          <p:cNvSpPr txBox="1"/>
          <p:nvPr/>
        </p:nvSpPr>
        <p:spPr>
          <a:xfrm>
            <a:off x="7086601" y="2228671"/>
            <a:ext cx="4562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>
                <a:latin typeface="Neue Haas Grotesk Display Pro" panose="020D0304030502050203" pitchFamily="34" charset="-18"/>
              </a:rPr>
              <a:t>jellemzően 100 m² alapterületű </a:t>
            </a:r>
            <a:r>
              <a:rPr lang="hu-HU" sz="2000" b="1" dirty="0">
                <a:solidFill>
                  <a:srgbClr val="C00000"/>
                </a:solidFill>
                <a:latin typeface="Neue Haas Grotesk Display Pro" panose="020D0304030502050203" pitchFamily="34" charset="-18"/>
              </a:rPr>
              <a:t>szigeteletlen</a:t>
            </a:r>
            <a:r>
              <a:rPr lang="hu-HU" sz="2000" b="1" dirty="0">
                <a:latin typeface="Neue Haas Grotesk Display Pro" panose="020D0304030502050203" pitchFamily="34" charset="-18"/>
              </a:rPr>
              <a:t> családi házak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000" b="1" dirty="0">
              <a:latin typeface="Neue Haas Grotesk Display Pro" panose="020D0304030502050203" pitchFamily="34" charset="-18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3EABBBDD-FA5D-43CB-AD8F-4A3DEC6BF722}"/>
              </a:ext>
            </a:extLst>
          </p:cNvPr>
          <p:cNvSpPr txBox="1"/>
          <p:nvPr/>
        </p:nvSpPr>
        <p:spPr>
          <a:xfrm>
            <a:off x="2572354" y="588803"/>
            <a:ext cx="70663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,,KÁDÁR-KOCKÁK”</a:t>
            </a:r>
          </a:p>
        </p:txBody>
      </p:sp>
      <p:sp>
        <p:nvSpPr>
          <p:cNvPr id="5" name="Nyíl: lefelé mutató 4">
            <a:extLst>
              <a:ext uri="{FF2B5EF4-FFF2-40B4-BE49-F238E27FC236}">
                <a16:creationId xmlns:a16="http://schemas.microsoft.com/office/drawing/2014/main" id="{3767FFBC-A0E0-6C3B-2F2A-B9EDC43D48C1}"/>
              </a:ext>
            </a:extLst>
          </p:cNvPr>
          <p:cNvSpPr/>
          <p:nvPr/>
        </p:nvSpPr>
        <p:spPr>
          <a:xfrm>
            <a:off x="7862123" y="-1589462"/>
            <a:ext cx="723900" cy="962025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9F07526-49E3-448B-0A28-7EF99F297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338" y="7062467"/>
            <a:ext cx="3116934" cy="2413110"/>
          </a:xfrm>
          <a:prstGeom prst="rect">
            <a:avLst/>
          </a:prstGeom>
          <a:effectLst>
            <a:outerShdw blurRad="127000" dist="76200" dir="1800000" sx="99000" sy="99000" algn="ctr" rotWithShape="0">
              <a:srgbClr val="000000">
                <a:alpha val="5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6274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z asszony, aki beleszeretett egy Kádár-kockába">
            <a:extLst>
              <a:ext uri="{FF2B5EF4-FFF2-40B4-BE49-F238E27FC236}">
                <a16:creationId xmlns:a16="http://schemas.microsoft.com/office/drawing/2014/main" id="{578F5689-D018-403C-9D98-F15D5CC04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" r="10288"/>
          <a:stretch/>
        </p:blipFill>
        <p:spPr bwMode="auto">
          <a:xfrm>
            <a:off x="831846" y="1833761"/>
            <a:ext cx="5588006" cy="403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BDC192EE-33CF-40D5-8C8F-C0DBE52A0AB8}"/>
              </a:ext>
            </a:extLst>
          </p:cNvPr>
          <p:cNvSpPr txBox="1"/>
          <p:nvPr/>
        </p:nvSpPr>
        <p:spPr>
          <a:xfrm>
            <a:off x="7086601" y="2228671"/>
            <a:ext cx="4562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>
                <a:latin typeface="Neue Haas Grotesk Display Pro" panose="020D0304030502050203" pitchFamily="34" charset="-18"/>
              </a:rPr>
              <a:t>jellemzően 100 m² alapterületű </a:t>
            </a:r>
            <a:r>
              <a:rPr lang="hu-HU" sz="2000" b="1" dirty="0">
                <a:solidFill>
                  <a:srgbClr val="C00000"/>
                </a:solidFill>
                <a:latin typeface="Neue Haas Grotesk Display Pro" panose="020D0304030502050203" pitchFamily="34" charset="-18"/>
              </a:rPr>
              <a:t>szigeteletlen</a:t>
            </a:r>
            <a:r>
              <a:rPr lang="hu-HU" sz="2000" b="1" dirty="0">
                <a:latin typeface="Neue Haas Grotesk Display Pro" panose="020D0304030502050203" pitchFamily="34" charset="-18"/>
              </a:rPr>
              <a:t> családi házak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000" b="1" dirty="0">
              <a:latin typeface="Neue Haas Grotesk Display Pro" panose="020D0304030502050203" pitchFamily="34" charset="-18"/>
            </a:endParaRPr>
          </a:p>
        </p:txBody>
      </p:sp>
      <p:sp>
        <p:nvSpPr>
          <p:cNvPr id="4" name="Nyíl: lefelé mutató 3">
            <a:extLst>
              <a:ext uri="{FF2B5EF4-FFF2-40B4-BE49-F238E27FC236}">
                <a16:creationId xmlns:a16="http://schemas.microsoft.com/office/drawing/2014/main" id="{999D642C-61F3-401F-94AB-119F9BF1B997}"/>
              </a:ext>
            </a:extLst>
          </p:cNvPr>
          <p:cNvSpPr/>
          <p:nvPr/>
        </p:nvSpPr>
        <p:spPr>
          <a:xfrm>
            <a:off x="8643938" y="7507768"/>
            <a:ext cx="723900" cy="96202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3EABBBDD-FA5D-43CB-AD8F-4A3DEC6BF722}"/>
              </a:ext>
            </a:extLst>
          </p:cNvPr>
          <p:cNvSpPr txBox="1"/>
          <p:nvPr/>
        </p:nvSpPr>
        <p:spPr>
          <a:xfrm>
            <a:off x="2572354" y="588803"/>
            <a:ext cx="70663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,,KÁDÁR-KOCKÁK”</a:t>
            </a:r>
          </a:p>
        </p:txBody>
      </p:sp>
      <p:sp>
        <p:nvSpPr>
          <p:cNvPr id="2" name="Nyíl: lefelé mutató 1">
            <a:extLst>
              <a:ext uri="{FF2B5EF4-FFF2-40B4-BE49-F238E27FC236}">
                <a16:creationId xmlns:a16="http://schemas.microsoft.com/office/drawing/2014/main" id="{0D5A379B-3397-0A03-0114-68A25BAB81FF}"/>
              </a:ext>
            </a:extLst>
          </p:cNvPr>
          <p:cNvSpPr/>
          <p:nvPr/>
        </p:nvSpPr>
        <p:spPr>
          <a:xfrm>
            <a:off x="7862123" y="2906514"/>
            <a:ext cx="723900" cy="962025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3AD8C0B-FCE6-6FCF-4349-BD277116F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338" y="3922177"/>
            <a:ext cx="3116934" cy="2413110"/>
          </a:xfrm>
          <a:prstGeom prst="rect">
            <a:avLst/>
          </a:prstGeom>
          <a:effectLst>
            <a:outerShdw blurRad="127000" dist="76200" dir="1800000" sx="99000" sy="99000" algn="ctr" rotWithShape="0">
              <a:srgbClr val="000000">
                <a:alpha val="51000"/>
              </a:srgbClr>
            </a:outerShdw>
          </a:effec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AF962F2-314B-1012-E8A5-B59A879B8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4073" y="8850164"/>
            <a:ext cx="1841718" cy="1584220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525C0E34-65AC-6145-AACC-6911B50385D5}"/>
              </a:ext>
            </a:extLst>
          </p:cNvPr>
          <p:cNvSpPr txBox="1"/>
          <p:nvPr/>
        </p:nvSpPr>
        <p:spPr>
          <a:xfrm>
            <a:off x="12900891" y="2964873"/>
            <a:ext cx="3611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>
                <a:latin typeface="Neue Haas Grotesk Display Pro" panose="020D0304030502050203" pitchFamily="34" charset="-18"/>
              </a:rPr>
              <a:t>fűtőanyaguk a </a:t>
            </a:r>
            <a:r>
              <a:rPr lang="hu-HU" sz="2000" b="1" u="sng" dirty="0">
                <a:solidFill>
                  <a:srgbClr val="C00000"/>
                </a:solidFill>
                <a:latin typeface="Neue Haas Grotesk Display Pro" panose="020D0304030502050203" pitchFamily="34" charset="-18"/>
              </a:rPr>
              <a:t>gáz</a:t>
            </a:r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4030536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z asszony, aki beleszeretett egy Kádár-kockába">
            <a:extLst>
              <a:ext uri="{FF2B5EF4-FFF2-40B4-BE49-F238E27FC236}">
                <a16:creationId xmlns:a16="http://schemas.microsoft.com/office/drawing/2014/main" id="{578F5689-D018-403C-9D98-F15D5CC0468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" r="10288"/>
          <a:stretch/>
        </p:blipFill>
        <p:spPr bwMode="auto">
          <a:xfrm>
            <a:off x="831846" y="1833761"/>
            <a:ext cx="5588006" cy="403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08F792CA-1AD4-40CE-88F0-D621215DA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073" y="4471382"/>
            <a:ext cx="1841718" cy="1584220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3EABBBDD-FA5D-43CB-AD8F-4A3DEC6BF722}"/>
              </a:ext>
            </a:extLst>
          </p:cNvPr>
          <p:cNvSpPr txBox="1"/>
          <p:nvPr/>
        </p:nvSpPr>
        <p:spPr>
          <a:xfrm>
            <a:off x="2572354" y="588803"/>
            <a:ext cx="70663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,,KÁDÁR-KOCKÁK”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0CCF26A2-9FD5-4D31-A2D6-3306D1FAD4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2" b="4398"/>
          <a:stretch/>
        </p:blipFill>
        <p:spPr>
          <a:xfrm>
            <a:off x="3441951" y="7328968"/>
            <a:ext cx="5817956" cy="5338571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9918041F-D361-46AB-949C-5316CDD19506}"/>
              </a:ext>
            </a:extLst>
          </p:cNvPr>
          <p:cNvSpPr txBox="1"/>
          <p:nvPr/>
        </p:nvSpPr>
        <p:spPr>
          <a:xfrm>
            <a:off x="1115567" y="12645798"/>
            <a:ext cx="9979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solidFill>
                  <a:srgbClr val="C00000"/>
                </a:solidFill>
                <a:latin typeface="Neue Haas Grotesk Display Pro" panose="020D0304030502050203" pitchFamily="34" charset="-18"/>
              </a:rPr>
              <a:t>HŐSZIVATTYÚS RENDSZEREK TELEPÍTÉSE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07396FA5-9B29-A40F-7870-B85A9ADD08B6}"/>
              </a:ext>
            </a:extLst>
          </p:cNvPr>
          <p:cNvSpPr txBox="1"/>
          <p:nvPr/>
        </p:nvSpPr>
        <p:spPr>
          <a:xfrm>
            <a:off x="7185891" y="2964873"/>
            <a:ext cx="3611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>
                <a:latin typeface="Neue Haas Grotesk Display Pro" panose="020D0304030502050203" pitchFamily="34" charset="-18"/>
              </a:rPr>
              <a:t>fűtőanyaguk a </a:t>
            </a:r>
            <a:r>
              <a:rPr lang="hu-HU" sz="2000" b="1" u="sng" dirty="0">
                <a:solidFill>
                  <a:srgbClr val="C00000"/>
                </a:solidFill>
                <a:latin typeface="Neue Haas Grotesk Display Pro" panose="020D0304030502050203" pitchFamily="34" charset="-18"/>
              </a:rPr>
              <a:t>gáz</a:t>
            </a:r>
          </a:p>
          <a:p>
            <a:endParaRPr lang="hu-HU" sz="2000" dirty="0"/>
          </a:p>
        </p:txBody>
      </p:sp>
      <p:sp>
        <p:nvSpPr>
          <p:cNvPr id="2" name="Nyíl: lefelé mutató 1">
            <a:extLst>
              <a:ext uri="{FF2B5EF4-FFF2-40B4-BE49-F238E27FC236}">
                <a16:creationId xmlns:a16="http://schemas.microsoft.com/office/drawing/2014/main" id="{EDA73C5B-C2B6-8D79-368E-59AA3EF6458C}"/>
              </a:ext>
            </a:extLst>
          </p:cNvPr>
          <p:cNvSpPr/>
          <p:nvPr/>
        </p:nvSpPr>
        <p:spPr>
          <a:xfrm>
            <a:off x="7862123" y="-3149588"/>
            <a:ext cx="723900" cy="962025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E1D3F51-1DBD-1FE3-B526-742B1BC042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338" y="7788290"/>
            <a:ext cx="3116934" cy="2413110"/>
          </a:xfrm>
          <a:prstGeom prst="rect">
            <a:avLst/>
          </a:prstGeom>
          <a:effectLst>
            <a:outerShdw blurRad="127000" dist="76200" dir="1800000" sx="99000" sy="99000" algn="ctr" rotWithShape="0">
              <a:srgbClr val="000000">
                <a:alpha val="51000"/>
              </a:srgbClr>
            </a:outerShdw>
          </a:effec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B60D35FA-9421-DE72-3A22-7FA77C116F69}"/>
              </a:ext>
            </a:extLst>
          </p:cNvPr>
          <p:cNvSpPr txBox="1"/>
          <p:nvPr/>
        </p:nvSpPr>
        <p:spPr>
          <a:xfrm>
            <a:off x="7086601" y="2228671"/>
            <a:ext cx="4562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>
                <a:latin typeface="Neue Haas Grotesk Display Pro" panose="020D0304030502050203" pitchFamily="34" charset="-18"/>
              </a:rPr>
              <a:t>jellemzően 100 m² alapterületű </a:t>
            </a:r>
            <a:r>
              <a:rPr lang="hu-HU" sz="2000" b="1" dirty="0">
                <a:solidFill>
                  <a:srgbClr val="C00000"/>
                </a:solidFill>
                <a:latin typeface="Neue Haas Grotesk Display Pro" panose="020D0304030502050203" pitchFamily="34" charset="-18"/>
              </a:rPr>
              <a:t>szigeteletlen</a:t>
            </a:r>
            <a:r>
              <a:rPr lang="hu-HU" sz="2000" b="1" dirty="0">
                <a:latin typeface="Neue Haas Grotesk Display Pro" panose="020D0304030502050203" pitchFamily="34" charset="-18"/>
              </a:rPr>
              <a:t> családi házak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000" b="1" dirty="0">
              <a:latin typeface="Neue Haas Grotesk Display Pro" panose="020D0304030502050203" pitchFamily="34" charset="-18"/>
            </a:endParaRPr>
          </a:p>
        </p:txBody>
      </p:sp>
      <p:sp>
        <p:nvSpPr>
          <p:cNvPr id="4" name="Nyíl: lefelé mutató 3">
            <a:extLst>
              <a:ext uri="{FF2B5EF4-FFF2-40B4-BE49-F238E27FC236}">
                <a16:creationId xmlns:a16="http://schemas.microsoft.com/office/drawing/2014/main" id="{999D642C-61F3-401F-94AB-119F9BF1B997}"/>
              </a:ext>
            </a:extLst>
          </p:cNvPr>
          <p:cNvSpPr/>
          <p:nvPr/>
        </p:nvSpPr>
        <p:spPr>
          <a:xfrm>
            <a:off x="8643938" y="3352539"/>
            <a:ext cx="723900" cy="962025"/>
          </a:xfrm>
          <a:prstGeom prst="downArrow">
            <a:avLst/>
          </a:prstGeom>
          <a:solidFill>
            <a:srgbClr val="D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9770F1E0-1564-CB8D-6D7F-CBA9475B37EA}"/>
              </a:ext>
            </a:extLst>
          </p:cNvPr>
          <p:cNvSpPr txBox="1"/>
          <p:nvPr/>
        </p:nvSpPr>
        <p:spPr>
          <a:xfrm>
            <a:off x="2362201" y="3849984"/>
            <a:ext cx="4562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000" b="1" dirty="0">
              <a:latin typeface="Neue Haas Grotesk Display Pro" panose="020D0304030502050203" pitchFamily="34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000" b="1" dirty="0">
              <a:latin typeface="Neue Haas Grotesk Display Pro" panose="020D030403050205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334189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29E3BD9D-AB21-4BE3-B38E-6352591E49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2" b="4398"/>
          <a:stretch/>
        </p:blipFill>
        <p:spPr>
          <a:xfrm>
            <a:off x="3441951" y="144826"/>
            <a:ext cx="5817956" cy="5338571"/>
          </a:xfrm>
          <a:prstGeom prst="rect">
            <a:avLst/>
          </a:prstGeom>
        </p:spPr>
      </p:pic>
      <p:pic>
        <p:nvPicPr>
          <p:cNvPr id="1026" name="Picture 2" descr="Az asszony, aki beleszeretett egy Kádár-kockába">
            <a:extLst>
              <a:ext uri="{FF2B5EF4-FFF2-40B4-BE49-F238E27FC236}">
                <a16:creationId xmlns:a16="http://schemas.microsoft.com/office/drawing/2014/main" id="{578F5689-D018-403C-9D98-F15D5CC04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" r="10288"/>
          <a:stretch/>
        </p:blipFill>
        <p:spPr bwMode="auto">
          <a:xfrm>
            <a:off x="762923" y="-6181272"/>
            <a:ext cx="5588006" cy="403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125E56C4-69DA-4518-8418-4A9E27BB9756}"/>
              </a:ext>
            </a:extLst>
          </p:cNvPr>
          <p:cNvSpPr txBox="1"/>
          <p:nvPr/>
        </p:nvSpPr>
        <p:spPr>
          <a:xfrm>
            <a:off x="1115567" y="5403862"/>
            <a:ext cx="9979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solidFill>
                  <a:srgbClr val="C00000"/>
                </a:solidFill>
                <a:latin typeface="Neue Haas Grotesk Display Pro" panose="020D0304030502050203" pitchFamily="34" charset="-18"/>
              </a:rPr>
              <a:t> HŐSZIVATTYÚS RENDSZEREK TELEPÍTÉSE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1F596D3D-E18B-407B-B073-AAE99B6A4525}"/>
              </a:ext>
            </a:extLst>
          </p:cNvPr>
          <p:cNvSpPr txBox="1"/>
          <p:nvPr/>
        </p:nvSpPr>
        <p:spPr>
          <a:xfrm>
            <a:off x="2572354" y="-7882200"/>
            <a:ext cx="70663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,,KÁDÁR-KOCKÁK”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0F7E8AF7-153C-0CE4-3A81-A19347870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4073" y="-3938561"/>
            <a:ext cx="1841718" cy="1584220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A1ADEC06-746C-1113-6260-5834A903275D}"/>
              </a:ext>
            </a:extLst>
          </p:cNvPr>
          <p:cNvSpPr txBox="1"/>
          <p:nvPr/>
        </p:nvSpPr>
        <p:spPr>
          <a:xfrm>
            <a:off x="7185891" y="-5445070"/>
            <a:ext cx="3611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>
                <a:latin typeface="Neue Haas Grotesk Display Pro" panose="020D0304030502050203" pitchFamily="34" charset="-18"/>
              </a:rPr>
              <a:t>fűtőanyaguk a </a:t>
            </a:r>
            <a:r>
              <a:rPr lang="hu-HU" sz="2000" b="1" u="sng" dirty="0">
                <a:solidFill>
                  <a:srgbClr val="C00000"/>
                </a:solidFill>
                <a:latin typeface="Neue Haas Grotesk Display Pro" panose="020D0304030502050203" pitchFamily="34" charset="-18"/>
              </a:rPr>
              <a:t>gáz</a:t>
            </a:r>
          </a:p>
          <a:p>
            <a:endParaRPr lang="hu-HU" sz="2000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2CFF3314-42E6-2C66-A760-82582B8125C7}"/>
              </a:ext>
            </a:extLst>
          </p:cNvPr>
          <p:cNvSpPr txBox="1"/>
          <p:nvPr/>
        </p:nvSpPr>
        <p:spPr>
          <a:xfrm>
            <a:off x="7086601" y="-6181272"/>
            <a:ext cx="4562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>
                <a:latin typeface="Neue Haas Grotesk Display Pro" panose="020D0304030502050203" pitchFamily="34" charset="-18"/>
              </a:rPr>
              <a:t>jellemzően 100 m² alapterületű </a:t>
            </a:r>
            <a:r>
              <a:rPr lang="hu-HU" sz="2000" b="1" dirty="0">
                <a:solidFill>
                  <a:srgbClr val="C00000"/>
                </a:solidFill>
                <a:latin typeface="Neue Haas Grotesk Display Pro" panose="020D0304030502050203" pitchFamily="34" charset="-18"/>
              </a:rPr>
              <a:t>szigeteletlen</a:t>
            </a:r>
            <a:r>
              <a:rPr lang="hu-HU" sz="2000" b="1" dirty="0">
                <a:latin typeface="Neue Haas Grotesk Display Pro" panose="020D0304030502050203" pitchFamily="34" charset="-18"/>
              </a:rPr>
              <a:t> családi házak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000" b="1" dirty="0">
              <a:latin typeface="Neue Haas Grotesk Display Pro" panose="020D0304030502050203" pitchFamily="34" charset="-18"/>
            </a:endParaRPr>
          </a:p>
        </p:txBody>
      </p:sp>
      <p:sp>
        <p:nvSpPr>
          <p:cNvPr id="15" name="Nyíl: lefelé mutató 14">
            <a:extLst>
              <a:ext uri="{FF2B5EF4-FFF2-40B4-BE49-F238E27FC236}">
                <a16:creationId xmlns:a16="http://schemas.microsoft.com/office/drawing/2014/main" id="{766CA3F2-0ADA-435C-451C-52520089B063}"/>
              </a:ext>
            </a:extLst>
          </p:cNvPr>
          <p:cNvSpPr/>
          <p:nvPr/>
        </p:nvSpPr>
        <p:spPr>
          <a:xfrm>
            <a:off x="8643938" y="-5057404"/>
            <a:ext cx="723900" cy="962025"/>
          </a:xfrm>
          <a:prstGeom prst="downArrow">
            <a:avLst/>
          </a:prstGeom>
          <a:solidFill>
            <a:srgbClr val="D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9620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 hidden="1">
            <a:extLst>
              <a:ext uri="{FF2B5EF4-FFF2-40B4-BE49-F238E27FC236}">
                <a16:creationId xmlns:a16="http://schemas.microsoft.com/office/drawing/2014/main" id="{5D11FD0E-2D27-4A5A-949D-222E61ECB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 hidden="1">
            <a:extLst>
              <a:ext uri="{FF2B5EF4-FFF2-40B4-BE49-F238E27FC236}">
                <a16:creationId xmlns:a16="http://schemas.microsoft.com/office/drawing/2014/main" id="{1BC8109F-B452-45EE-8BB3-65433C039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39E70090-57E0-8F18-8929-E052A124A378}"/>
              </a:ext>
            </a:extLst>
          </p:cNvPr>
          <p:cNvSpPr txBox="1"/>
          <p:nvPr/>
        </p:nvSpPr>
        <p:spPr>
          <a:xfrm>
            <a:off x="323086" y="306987"/>
            <a:ext cx="11545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Hőszivattyús rendszer megtérülési ideje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DC1CBAC4-C866-A972-7DE1-BA035AC1B0CA}"/>
              </a:ext>
            </a:extLst>
          </p:cNvPr>
          <p:cNvSpPr txBox="1"/>
          <p:nvPr/>
        </p:nvSpPr>
        <p:spPr>
          <a:xfrm>
            <a:off x="3635304" y="2730086"/>
            <a:ext cx="10872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solidFill>
                  <a:srgbClr val="66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A megtérülési idő:  </a:t>
            </a:r>
          </a:p>
          <a:p>
            <a:pPr algn="ctr"/>
            <a:r>
              <a:rPr lang="hu-HU" sz="2400" b="1" dirty="0">
                <a:effectLst/>
                <a:latin typeface="Neue Haas Grotesk Display Pro" panose="020D0304030502050203" pitchFamily="34" charset="-18"/>
                <a:ea typeface="Aptos"/>
              </a:rPr>
              <a:t>4,5 millió/185 000=</a:t>
            </a:r>
          </a:p>
          <a:p>
            <a:pPr algn="ctr"/>
            <a:r>
              <a:rPr lang="hu-HU" sz="3200" b="1" dirty="0">
                <a:solidFill>
                  <a:srgbClr val="FF0000"/>
                </a:solidFill>
                <a:effectLst/>
                <a:latin typeface="Neue Haas Grotesk Display Pro" panose="020D0304030502050203" pitchFamily="34" charset="-18"/>
                <a:ea typeface="Aptos"/>
              </a:rPr>
              <a:t>=27 év</a:t>
            </a:r>
            <a:endParaRPr lang="hu-HU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ue Haas Grotesk Display Pro" panose="020D0304030502050203" pitchFamily="34" charset="-18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85AD91-F86B-0806-E96A-8B1A4D37E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041" y="1884703"/>
            <a:ext cx="8314234" cy="1396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>
                <a:effectLst/>
                <a:ea typeface="Aptos"/>
              </a:rPr>
              <a:t>fűtési-hűtési rendszer telepítési költség: 4,5 millió forint</a:t>
            </a:r>
          </a:p>
          <a:p>
            <a:pPr marL="0" indent="0">
              <a:buNone/>
            </a:pPr>
            <a:r>
              <a:rPr lang="hu-HU" sz="2400" dirty="0">
                <a:effectLst/>
                <a:ea typeface="Aptos"/>
              </a:rPr>
              <a:t>éves gázszámla a rendszerhasználati díjjal együtt: 185 ezer forint</a:t>
            </a:r>
          </a:p>
          <a:p>
            <a:pPr marL="0" indent="0">
              <a:buNone/>
            </a:pPr>
            <a:endParaRPr lang="hu-HU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B603F5-5478-4DC8-9D26-2BFAC8B5C849}"/>
              </a:ext>
            </a:extLst>
          </p:cNvPr>
          <p:cNvSpPr txBox="1"/>
          <p:nvPr/>
        </p:nvSpPr>
        <p:spPr>
          <a:xfrm>
            <a:off x="835870" y="3943673"/>
            <a:ext cx="6796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Neue Haas Grotesk Display Pro" panose="020D0304030502050203" pitchFamily="34" charset="-18"/>
              </a:rPr>
              <a:t>Felújítatlan Kádár-kocka esetén: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F1AF28-2B10-4B7B-ADD5-B6564CA62BD0}"/>
              </a:ext>
            </a:extLst>
          </p:cNvPr>
          <p:cNvSpPr txBox="1"/>
          <p:nvPr/>
        </p:nvSpPr>
        <p:spPr>
          <a:xfrm>
            <a:off x="986041" y="4528448"/>
            <a:ext cx="9857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effectLst/>
                <a:ea typeface="Aptos"/>
              </a:rPr>
              <a:t>éves gázszámla a rendszerhasználati díjjal együtt:</a:t>
            </a:r>
            <a:r>
              <a:rPr lang="hu-HU" sz="2400" baseline="30000" dirty="0">
                <a:effectLst/>
                <a:ea typeface="Aptos"/>
              </a:rPr>
              <a:t> </a:t>
            </a:r>
            <a:r>
              <a:rPr lang="hu-HU" sz="2400" dirty="0">
                <a:effectLst/>
                <a:ea typeface="Aptos"/>
              </a:rPr>
              <a:t>1 095 315  forint</a:t>
            </a:r>
          </a:p>
          <a:p>
            <a:r>
              <a:rPr lang="hu-HU" sz="2400" dirty="0">
                <a:effectLst/>
                <a:ea typeface="Aptos"/>
              </a:rPr>
              <a:t>éves gázszámla: 162 000 forint</a:t>
            </a:r>
          </a:p>
          <a:p>
            <a:endParaRPr lang="hu-HU" sz="2400" baseline="30000" dirty="0">
              <a:effectLst/>
              <a:ea typeface="Aptos"/>
            </a:endParaRPr>
          </a:p>
          <a:p>
            <a:endParaRPr lang="hu-HU" sz="2400" dirty="0"/>
          </a:p>
        </p:txBody>
      </p:sp>
      <p:sp>
        <p:nvSpPr>
          <p:cNvPr id="17" name="Szövegdoboz 14">
            <a:extLst>
              <a:ext uri="{FF2B5EF4-FFF2-40B4-BE49-F238E27FC236}">
                <a16:creationId xmlns:a16="http://schemas.microsoft.com/office/drawing/2014/main" id="{FA9EF2DE-42FA-49F2-B56D-C6064964B1C4}"/>
              </a:ext>
            </a:extLst>
          </p:cNvPr>
          <p:cNvSpPr txBox="1"/>
          <p:nvPr/>
        </p:nvSpPr>
        <p:spPr>
          <a:xfrm>
            <a:off x="3719934" y="5266366"/>
            <a:ext cx="108722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A megtérülési idő:  </a:t>
            </a:r>
          </a:p>
          <a:p>
            <a:pPr algn="ctr"/>
            <a:r>
              <a:rPr lang="hu-HU" sz="2000" b="1" dirty="0">
                <a:effectLst/>
                <a:latin typeface="Neue Haas Grotesk Display Pro" panose="020D0304030502050203" pitchFamily="34" charset="-18"/>
                <a:ea typeface="Aptos"/>
              </a:rPr>
              <a:t>4 500 000/(1 095 315-162000)=</a:t>
            </a:r>
          </a:p>
          <a:p>
            <a:pPr algn="ctr"/>
            <a:r>
              <a:rPr lang="hu-HU" sz="3200" b="1" dirty="0">
                <a:solidFill>
                  <a:srgbClr val="FF0000"/>
                </a:solidFill>
                <a:latin typeface="Neue Haas Grotesk Display Pro" panose="020D0304030502050203" pitchFamily="34" charset="-18"/>
                <a:ea typeface="Aptos"/>
              </a:rPr>
              <a:t>=</a:t>
            </a:r>
            <a:r>
              <a:rPr lang="hu-HU" sz="3200" b="1" dirty="0">
                <a:solidFill>
                  <a:srgbClr val="FF0000"/>
                </a:solidFill>
                <a:effectLst/>
                <a:latin typeface="Neue Haas Grotesk Display Pro" panose="020D0304030502050203" pitchFamily="34" charset="-18"/>
                <a:ea typeface="Aptos"/>
              </a:rPr>
              <a:t>4,82 év</a:t>
            </a:r>
            <a:endParaRPr lang="hu-HU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ue Haas Grotesk Display Pro" panose="020D0304030502050203" pitchFamily="34" charset="-18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5A85226B-F24E-56F4-F4E0-3D8D1C6D734A}"/>
              </a:ext>
            </a:extLst>
          </p:cNvPr>
          <p:cNvSpPr txBox="1"/>
          <p:nvPr/>
        </p:nvSpPr>
        <p:spPr>
          <a:xfrm>
            <a:off x="835869" y="1351861"/>
            <a:ext cx="5768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dirty="0">
                <a:latin typeface="Neue Haas Grotesk Display Pro" panose="020D0304030502050203" pitchFamily="34" charset="-18"/>
              </a:rPr>
              <a:t>Átlagfogyasztás esetén:</a:t>
            </a:r>
          </a:p>
        </p:txBody>
      </p:sp>
    </p:spTree>
    <p:extLst>
      <p:ext uri="{BB962C8B-B14F-4D97-AF65-F5344CB8AC3E}">
        <p14:creationId xmlns:p14="http://schemas.microsoft.com/office/powerpoint/2010/main" val="1786298077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E6AF93FC-627E-423C-A52F-8BBBB0B55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10">
            <a:extLst>
              <a:ext uri="{FF2B5EF4-FFF2-40B4-BE49-F238E27FC236}">
                <a16:creationId xmlns:a16="http://schemas.microsoft.com/office/drawing/2014/main" id="{29CE2213-6ABA-48F1-821A-0F1646291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623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hu-HU" altLang="hu-HU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öhne"/>
              </a:rPr>
            </a:br>
            <a:endParaRPr kumimoji="0" lang="hu-HU" alt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0D35C94-8E02-4800-8B2A-AC0AF65075B1}"/>
              </a:ext>
            </a:extLst>
          </p:cNvPr>
          <p:cNvSpPr txBox="1"/>
          <p:nvPr/>
        </p:nvSpPr>
        <p:spPr>
          <a:xfrm>
            <a:off x="1543050" y="2680896"/>
            <a:ext cx="8591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JÖVŐKÉP</a:t>
            </a:r>
            <a:endParaRPr lang="hu-HU" sz="8800" b="1" u="sng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ue Haas Grotesk Display Pro" panose="020D0304030502050203" pitchFamily="34" charset="-18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0" name="Szabadkéz 9">
                <a:extLst>
                  <a:ext uri="{FF2B5EF4-FFF2-40B4-BE49-F238E27FC236}">
                    <a16:creationId xmlns:a16="http://schemas.microsoft.com/office/drawing/2014/main" id="{240956C6-7692-49DB-B838-BC44783AA617}"/>
                  </a:ext>
                </a:extLst>
              </p14:cNvPr>
              <p14:cNvContentPartPr/>
              <p14:nvPr/>
            </p14:nvContentPartPr>
            <p14:xfrm>
              <a:off x="8661100" y="3834760"/>
              <a:ext cx="360" cy="360"/>
            </p14:xfrm>
          </p:contentPart>
        </mc:Choice>
        <mc:Fallback xmlns="">
          <p:pic>
            <p:nvPicPr>
              <p:cNvPr id="10" name="Szabadkéz 9">
                <a:extLst>
                  <a:ext uri="{FF2B5EF4-FFF2-40B4-BE49-F238E27FC236}">
                    <a16:creationId xmlns:a16="http://schemas.microsoft.com/office/drawing/2014/main" id="{240956C6-7692-49DB-B838-BC44783AA6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43100" y="3726760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35567461-8F7C-4B67-80B1-271A7547A892}"/>
              </a:ext>
            </a:extLst>
          </p:cNvPr>
          <p:cNvGrpSpPr/>
          <p:nvPr/>
        </p:nvGrpSpPr>
        <p:grpSpPr>
          <a:xfrm>
            <a:off x="4139860" y="3885880"/>
            <a:ext cx="5400" cy="360"/>
            <a:chOff x="4139860" y="3885880"/>
            <a:chExt cx="540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11" name="Szabadkéz 10">
                  <a:extLst>
                    <a:ext uri="{FF2B5EF4-FFF2-40B4-BE49-F238E27FC236}">
                      <a16:creationId xmlns:a16="http://schemas.microsoft.com/office/drawing/2014/main" id="{82EAD81B-609F-463E-BB60-30873332C2F2}"/>
                    </a:ext>
                  </a:extLst>
                </p14:cNvPr>
                <p14:cNvContentPartPr/>
                <p14:nvPr/>
              </p14:nvContentPartPr>
              <p14:xfrm>
                <a:off x="4139860" y="3885880"/>
                <a:ext cx="360" cy="360"/>
              </p14:xfrm>
            </p:contentPart>
          </mc:Choice>
          <mc:Fallback xmlns="">
            <p:pic>
              <p:nvPicPr>
                <p:cNvPr id="11" name="Szabadkéz 10">
                  <a:extLst>
                    <a:ext uri="{FF2B5EF4-FFF2-40B4-BE49-F238E27FC236}">
                      <a16:creationId xmlns:a16="http://schemas.microsoft.com/office/drawing/2014/main" id="{82EAD81B-609F-463E-BB60-30873332C2F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21860" y="3777880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12" name="Szabadkéz 11">
                  <a:extLst>
                    <a:ext uri="{FF2B5EF4-FFF2-40B4-BE49-F238E27FC236}">
                      <a16:creationId xmlns:a16="http://schemas.microsoft.com/office/drawing/2014/main" id="{CA0FB80A-5362-4B45-BABF-705EB3C2E28E}"/>
                    </a:ext>
                  </a:extLst>
                </p14:cNvPr>
                <p14:cNvContentPartPr/>
                <p14:nvPr/>
              </p14:nvContentPartPr>
              <p14:xfrm>
                <a:off x="4139860" y="3885880"/>
                <a:ext cx="5400" cy="360"/>
              </p14:xfrm>
            </p:contentPart>
          </mc:Choice>
          <mc:Fallback xmlns="">
            <p:pic>
              <p:nvPicPr>
                <p:cNvPr id="12" name="Szabadkéz 11">
                  <a:extLst>
                    <a:ext uri="{FF2B5EF4-FFF2-40B4-BE49-F238E27FC236}">
                      <a16:creationId xmlns:a16="http://schemas.microsoft.com/office/drawing/2014/main" id="{CA0FB80A-5362-4B45-BABF-705EB3C2E28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20574" y="3777880"/>
                  <a:ext cx="43586" cy="21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Picture 6" descr="Mászófal és sípálya is van a világ legmodernebb hulladékégető erőművében -  Raketa.hu">
            <a:extLst>
              <a:ext uri="{FF2B5EF4-FFF2-40B4-BE49-F238E27FC236}">
                <a16:creationId xmlns:a16="http://schemas.microsoft.com/office/drawing/2014/main" id="{1CD4D844-331E-DF7D-DC1D-5E34F6098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31" r="-7870"/>
          <a:stretch/>
        </p:blipFill>
        <p:spPr bwMode="auto">
          <a:xfrm>
            <a:off x="1157467" y="8498787"/>
            <a:ext cx="9251397" cy="554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zövegdoboz 1">
            <a:extLst>
              <a:ext uri="{FF2B5EF4-FFF2-40B4-BE49-F238E27FC236}">
                <a16:creationId xmlns:a16="http://schemas.microsoft.com/office/drawing/2014/main" id="{E07C9913-6F19-44B6-89A6-63620AEAA0C4}"/>
              </a:ext>
            </a:extLst>
          </p:cNvPr>
          <p:cNvSpPr txBox="1"/>
          <p:nvPr/>
        </p:nvSpPr>
        <p:spPr>
          <a:xfrm>
            <a:off x="270076" y="7475172"/>
            <a:ext cx="119219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Alaperőművek építése (hulladékégető erőmű)</a:t>
            </a:r>
          </a:p>
          <a:p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301695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BF37982A-35FE-9D7C-49C2-0F08AAAFF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1023"/>
            <a:ext cx="12356619" cy="6950598"/>
          </a:xfrm>
          <a:prstGeom prst="rect">
            <a:avLst/>
          </a:prstGeom>
        </p:spPr>
      </p:pic>
      <p:pic>
        <p:nvPicPr>
          <p:cNvPr id="8198" name="Picture 6" descr="Mászófal és sípálya is van a világ legmodernebb hulladékégető erőművében -  Raketa.hu">
            <a:extLst>
              <a:ext uri="{FF2B5EF4-FFF2-40B4-BE49-F238E27FC236}">
                <a16:creationId xmlns:a16="http://schemas.microsoft.com/office/drawing/2014/main" id="{4E55D7E3-2DBE-48B4-85C0-1F059D00F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31" r="-7870"/>
          <a:stretch/>
        </p:blipFill>
        <p:spPr bwMode="auto">
          <a:xfrm>
            <a:off x="1213126" y="1088432"/>
            <a:ext cx="9251397" cy="554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5C4355F9-43E7-778F-6F64-255F3C5D9800}"/>
              </a:ext>
            </a:extLst>
          </p:cNvPr>
          <p:cNvSpPr txBox="1"/>
          <p:nvPr/>
        </p:nvSpPr>
        <p:spPr>
          <a:xfrm>
            <a:off x="270076" y="313005"/>
            <a:ext cx="119219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Alaperőművek építése (hulladékégető erőmű)</a:t>
            </a:r>
          </a:p>
          <a:p>
            <a:endParaRPr lang="hu-HU" sz="440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56D0AE3-F318-462D-F73C-67018A9133E9}"/>
              </a:ext>
            </a:extLst>
          </p:cNvPr>
          <p:cNvSpPr txBox="1"/>
          <p:nvPr/>
        </p:nvSpPr>
        <p:spPr>
          <a:xfrm>
            <a:off x="1543050" y="-3602673"/>
            <a:ext cx="8591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JÖVŐKÉP</a:t>
            </a:r>
            <a:endParaRPr lang="hu-HU" sz="8800" b="1" u="sng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ue Haas Grotesk Display Pro" panose="020D0304030502050203" pitchFamily="34" charset="-18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5CDE1C2-A143-5973-74F8-3543E0E58EFA}"/>
              </a:ext>
            </a:extLst>
          </p:cNvPr>
          <p:cNvSpPr txBox="1"/>
          <p:nvPr/>
        </p:nvSpPr>
        <p:spPr>
          <a:xfrm>
            <a:off x="601884" y="7176448"/>
            <a:ext cx="11921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Menetrendtartó erőművek</a:t>
            </a:r>
          </a:p>
        </p:txBody>
      </p:sp>
      <p:pic>
        <p:nvPicPr>
          <p:cNvPr id="6" name="Picture 2" descr="A biogáz-termelés helyzete és jövője Magyarországon – szakpolitikai elemzés">
            <a:extLst>
              <a:ext uri="{FF2B5EF4-FFF2-40B4-BE49-F238E27FC236}">
                <a16:creationId xmlns:a16="http://schemas.microsoft.com/office/drawing/2014/main" id="{F739B3E7-E80A-BD54-4280-4304E19AB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373" y="8050194"/>
            <a:ext cx="9662450" cy="507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014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9CE2213-6ABA-48F1-821A-0F1646291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623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hu-HU" altLang="hu-HU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öhne"/>
              </a:rPr>
            </a:br>
            <a:endParaRPr kumimoji="0" lang="hu-HU" alt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1C950192-DAE7-4301-9293-1F6238438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92285"/>
            <a:ext cx="20624800" cy="3480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1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BF37982A-35FE-9D7C-49C2-0F08AAAFF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1023"/>
            <a:ext cx="12356619" cy="6950598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5C4355F9-43E7-778F-6F64-255F3C5D9800}"/>
              </a:ext>
            </a:extLst>
          </p:cNvPr>
          <p:cNvSpPr txBox="1"/>
          <p:nvPr/>
        </p:nvSpPr>
        <p:spPr>
          <a:xfrm>
            <a:off x="601884" y="225850"/>
            <a:ext cx="11921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Menetrendtartó erőművek</a:t>
            </a:r>
          </a:p>
        </p:txBody>
      </p:sp>
      <p:pic>
        <p:nvPicPr>
          <p:cNvPr id="1026" name="Picture 2" descr="A biogáz-termelés helyzete és jövője Magyarországon – szakpolitikai elemzés">
            <a:extLst>
              <a:ext uri="{FF2B5EF4-FFF2-40B4-BE49-F238E27FC236}">
                <a16:creationId xmlns:a16="http://schemas.microsoft.com/office/drawing/2014/main" id="{A2912D1F-C13A-04D4-78A9-DF841CEC8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373" y="1099596"/>
            <a:ext cx="9662450" cy="507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ászófal és sípálya is van a világ legmodernebb hulladékégető erőművében -  Raketa.hu">
            <a:extLst>
              <a:ext uri="{FF2B5EF4-FFF2-40B4-BE49-F238E27FC236}">
                <a16:creationId xmlns:a16="http://schemas.microsoft.com/office/drawing/2014/main" id="{BFC34FA6-4A5F-9E14-32A9-AC6E1F35B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31" r="-7870"/>
          <a:stretch/>
        </p:blipFill>
        <p:spPr bwMode="auto">
          <a:xfrm>
            <a:off x="1157467" y="-7137835"/>
            <a:ext cx="9251397" cy="554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99211765-F63A-D51C-F6FD-BD769324AA5A}"/>
              </a:ext>
            </a:extLst>
          </p:cNvPr>
          <p:cNvSpPr txBox="1"/>
          <p:nvPr/>
        </p:nvSpPr>
        <p:spPr>
          <a:xfrm>
            <a:off x="601884" y="7848782"/>
            <a:ext cx="11921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Napelempark (mezőgazdasági önellátás)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EC31D5B-B377-E928-B6C4-61B609649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420" y="8983124"/>
            <a:ext cx="7621160" cy="509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1">
            <a:extLst>
              <a:ext uri="{FF2B5EF4-FFF2-40B4-BE49-F238E27FC236}">
                <a16:creationId xmlns:a16="http://schemas.microsoft.com/office/drawing/2014/main" id="{EBB56055-DF40-421E-B871-F55A6A527A22}"/>
              </a:ext>
            </a:extLst>
          </p:cNvPr>
          <p:cNvSpPr txBox="1"/>
          <p:nvPr/>
        </p:nvSpPr>
        <p:spPr>
          <a:xfrm>
            <a:off x="270076" y="-6540435"/>
            <a:ext cx="119219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Alaperőművek építése (hulladékégető erőmű)</a:t>
            </a:r>
          </a:p>
          <a:p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3355071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BF37982A-35FE-9D7C-49C2-0F08AAAFF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1023"/>
            <a:ext cx="12356619" cy="6950598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5C4355F9-43E7-778F-6F64-255F3C5D9800}"/>
              </a:ext>
            </a:extLst>
          </p:cNvPr>
          <p:cNvSpPr txBox="1"/>
          <p:nvPr/>
        </p:nvSpPr>
        <p:spPr>
          <a:xfrm>
            <a:off x="601884" y="225850"/>
            <a:ext cx="11921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Napelempark (mezőgazdasági önellátás)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05758D3-8A32-1F29-77C9-4548032A5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420" y="1302164"/>
            <a:ext cx="7621160" cy="509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88A3B156-F65B-3F69-F067-D886A1FD12A3}"/>
              </a:ext>
            </a:extLst>
          </p:cNvPr>
          <p:cNvSpPr txBox="1"/>
          <p:nvPr/>
        </p:nvSpPr>
        <p:spPr>
          <a:xfrm>
            <a:off x="601884" y="-6829053"/>
            <a:ext cx="11921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Menetrendtartó erőművek</a:t>
            </a:r>
          </a:p>
        </p:txBody>
      </p:sp>
      <p:pic>
        <p:nvPicPr>
          <p:cNvPr id="7" name="Picture 2" descr="A biogáz-termelés helyzete és jövője Magyarországon – szakpolitikai elemzés">
            <a:extLst>
              <a:ext uri="{FF2B5EF4-FFF2-40B4-BE49-F238E27FC236}">
                <a16:creationId xmlns:a16="http://schemas.microsoft.com/office/drawing/2014/main" id="{397A5C7C-9BC1-5275-4A73-20D345478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373" y="-5955307"/>
            <a:ext cx="9662450" cy="507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FC377422-A435-93DC-F393-A850F9660E92}"/>
              </a:ext>
            </a:extLst>
          </p:cNvPr>
          <p:cNvSpPr txBox="1"/>
          <p:nvPr/>
        </p:nvSpPr>
        <p:spPr>
          <a:xfrm>
            <a:off x="270076" y="7280753"/>
            <a:ext cx="11921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Távfűtés (biomassza fűtőmű)</a:t>
            </a:r>
          </a:p>
        </p:txBody>
      </p:sp>
      <p:pic>
        <p:nvPicPr>
          <p:cNvPr id="10" name="Picture 8" descr="Egyre többen kérik a távfűtés elindítását a nagyvárosokban | Magyar Hang">
            <a:extLst>
              <a:ext uri="{FF2B5EF4-FFF2-40B4-BE49-F238E27FC236}">
                <a16:creationId xmlns:a16="http://schemas.microsoft.com/office/drawing/2014/main" id="{04F30FF6-C414-8100-420E-4BFB41A20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01" r="-8133"/>
          <a:stretch/>
        </p:blipFill>
        <p:spPr bwMode="auto">
          <a:xfrm>
            <a:off x="1989387" y="8149655"/>
            <a:ext cx="8213225" cy="527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238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BF37982A-35FE-9D7C-49C2-0F08AAAFF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1023"/>
            <a:ext cx="12356619" cy="6950598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5C4355F9-43E7-778F-6F64-255F3C5D9800}"/>
              </a:ext>
            </a:extLst>
          </p:cNvPr>
          <p:cNvSpPr txBox="1"/>
          <p:nvPr/>
        </p:nvSpPr>
        <p:spPr>
          <a:xfrm>
            <a:off x="270076" y="238470"/>
            <a:ext cx="11921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Távfűtés (biomassza fűtőmű)</a:t>
            </a:r>
          </a:p>
        </p:txBody>
      </p:sp>
      <p:pic>
        <p:nvPicPr>
          <p:cNvPr id="8200" name="Picture 8" descr="Egyre többen kérik a távfűtés elindítását a nagyvárosokban | Magyar Hang">
            <a:extLst>
              <a:ext uri="{FF2B5EF4-FFF2-40B4-BE49-F238E27FC236}">
                <a16:creationId xmlns:a16="http://schemas.microsoft.com/office/drawing/2014/main" id="{FBBD83AE-113D-45EA-AED2-B159E0A26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01" r="-8133"/>
          <a:stretch/>
        </p:blipFill>
        <p:spPr bwMode="auto">
          <a:xfrm>
            <a:off x="1989387" y="1107372"/>
            <a:ext cx="8213225" cy="527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A7EDEC4C-49BE-086D-E31E-C00D61770E0D}"/>
              </a:ext>
            </a:extLst>
          </p:cNvPr>
          <p:cNvSpPr txBox="1"/>
          <p:nvPr/>
        </p:nvSpPr>
        <p:spPr>
          <a:xfrm>
            <a:off x="601884" y="-7485590"/>
            <a:ext cx="11921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Napelempark (mezőgazdasági önellátás)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04A0895-37E5-FCDA-78B7-19FC65D51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420" y="-6409276"/>
            <a:ext cx="7621160" cy="509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4E4A8F58-D6F9-9D4D-92B9-004327770060}"/>
              </a:ext>
            </a:extLst>
          </p:cNvPr>
          <p:cNvSpPr txBox="1"/>
          <p:nvPr/>
        </p:nvSpPr>
        <p:spPr>
          <a:xfrm>
            <a:off x="270076" y="7189068"/>
            <a:ext cx="11921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Geotermikus rendszerek kiépítése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439A427-D8A9-8109-777D-FE1A6DD504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" r="396"/>
          <a:stretch/>
        </p:blipFill>
        <p:spPr>
          <a:xfrm>
            <a:off x="1478279" y="8209430"/>
            <a:ext cx="9235440" cy="467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74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BF37982A-35FE-9D7C-49C2-0F08AAAFF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1023"/>
            <a:ext cx="12356619" cy="6950598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5C4355F9-43E7-778F-6F64-255F3C5D9800}"/>
              </a:ext>
            </a:extLst>
          </p:cNvPr>
          <p:cNvSpPr txBox="1"/>
          <p:nvPr/>
        </p:nvSpPr>
        <p:spPr>
          <a:xfrm>
            <a:off x="270076" y="428462"/>
            <a:ext cx="11921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Geotermikus rendszerek kiépítése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11384274-0F28-406C-BB31-DF0F6FF84D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" r="396"/>
          <a:stretch/>
        </p:blipFill>
        <p:spPr>
          <a:xfrm>
            <a:off x="1478279" y="1448824"/>
            <a:ext cx="9235440" cy="4677655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AD8E708E-9E0C-C40D-19A4-6836A41B0F26}"/>
              </a:ext>
            </a:extLst>
          </p:cNvPr>
          <p:cNvSpPr txBox="1"/>
          <p:nvPr/>
        </p:nvSpPr>
        <p:spPr>
          <a:xfrm>
            <a:off x="270076" y="-7194433"/>
            <a:ext cx="11921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Távfűtés (biomassza fűtőmű)</a:t>
            </a:r>
          </a:p>
        </p:txBody>
      </p:sp>
      <p:pic>
        <p:nvPicPr>
          <p:cNvPr id="5" name="Picture 8" descr="Egyre többen kérik a távfűtés elindítását a nagyvárosokban | Magyar Hang">
            <a:extLst>
              <a:ext uri="{FF2B5EF4-FFF2-40B4-BE49-F238E27FC236}">
                <a16:creationId xmlns:a16="http://schemas.microsoft.com/office/drawing/2014/main" id="{1800D30A-0244-A675-6F06-DB9C90F46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01" r="-8133"/>
          <a:stretch/>
        </p:blipFill>
        <p:spPr bwMode="auto">
          <a:xfrm>
            <a:off x="1989387" y="-6325531"/>
            <a:ext cx="8213225" cy="527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D1C97DAF-72AB-22F3-585A-C1A3130F3536}"/>
              </a:ext>
            </a:extLst>
          </p:cNvPr>
          <p:cNvSpPr txBox="1"/>
          <p:nvPr/>
        </p:nvSpPr>
        <p:spPr>
          <a:xfrm>
            <a:off x="270076" y="7379060"/>
            <a:ext cx="119219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Más települések helyi adottságainak kihasználása</a:t>
            </a:r>
          </a:p>
          <a:p>
            <a:pPr algn="ctr"/>
            <a:endParaRPr lang="hu-H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ue Haas Grotesk Display Pro" panose="020D0304030502050203" pitchFamily="34" charset="-18"/>
            </a:endParaRPr>
          </a:p>
        </p:txBody>
      </p:sp>
      <p:pic>
        <p:nvPicPr>
          <p:cNvPr id="7" name="Picture 2" descr="A törpék már a kamrában vannak - wattmester">
            <a:extLst>
              <a:ext uri="{FF2B5EF4-FFF2-40B4-BE49-F238E27FC236}">
                <a16:creationId xmlns:a16="http://schemas.microsoft.com/office/drawing/2014/main" id="{F73B93D1-4F99-234C-003C-38E0DFBC1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188" y="8886214"/>
            <a:ext cx="6151624" cy="461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562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BF37982A-35FE-9D7C-49C2-0F08AAAFF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1023"/>
            <a:ext cx="12356619" cy="6950598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5C4355F9-43E7-778F-6F64-255F3C5D9800}"/>
              </a:ext>
            </a:extLst>
          </p:cNvPr>
          <p:cNvSpPr txBox="1"/>
          <p:nvPr/>
        </p:nvSpPr>
        <p:spPr>
          <a:xfrm>
            <a:off x="270076" y="460165"/>
            <a:ext cx="119219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Más települések helyi adottságainak kihasználása</a:t>
            </a:r>
          </a:p>
          <a:p>
            <a:pPr algn="ctr"/>
            <a:endParaRPr lang="hu-H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ue Haas Grotesk Display Pro" panose="020D0304030502050203" pitchFamily="34" charset="-18"/>
            </a:endParaRPr>
          </a:p>
        </p:txBody>
      </p:sp>
      <p:pic>
        <p:nvPicPr>
          <p:cNvPr id="3074" name="Picture 2" descr="A törpék már a kamrában vannak - wattmester">
            <a:extLst>
              <a:ext uri="{FF2B5EF4-FFF2-40B4-BE49-F238E27FC236}">
                <a16:creationId xmlns:a16="http://schemas.microsoft.com/office/drawing/2014/main" id="{58B7B71C-E1AE-DB63-F76D-CEEBFCBE0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188" y="1967319"/>
            <a:ext cx="6151624" cy="461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C3FC506C-16F1-7EDF-2874-79611E25D7A8}"/>
              </a:ext>
            </a:extLst>
          </p:cNvPr>
          <p:cNvSpPr txBox="1"/>
          <p:nvPr/>
        </p:nvSpPr>
        <p:spPr>
          <a:xfrm>
            <a:off x="270076" y="-6896239"/>
            <a:ext cx="11921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Geotermikus rendszerek kiépítése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F559433-B77A-E75E-A644-61C57FFA76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" r="396"/>
          <a:stretch/>
        </p:blipFill>
        <p:spPr>
          <a:xfrm>
            <a:off x="1478279" y="-5875877"/>
            <a:ext cx="9235440" cy="467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26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felhő, ég, kültéri, Légi fotó látható&#10;&#10;Automatikusan generált leírás">
            <a:extLst>
              <a:ext uri="{FF2B5EF4-FFF2-40B4-BE49-F238E27FC236}">
                <a16:creationId xmlns:a16="http://schemas.microsoft.com/office/drawing/2014/main" id="{0AE8D5DB-1816-FEB0-33B0-2EF28EDC53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35" r="1" b="1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5" name="Kép 14" descr="A képen kültéri, növény, felhő, ég látható&#10;&#10;Automatikusan generált leírás">
            <a:extLst>
              <a:ext uri="{FF2B5EF4-FFF2-40B4-BE49-F238E27FC236}">
                <a16:creationId xmlns:a16="http://schemas.microsoft.com/office/drawing/2014/main" id="{24CBE1DB-88AF-6BAA-2C19-24E1A4B3E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8" r="-3" b="-3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13" name="Kép 12" descr="A képen kültéri, ég, felhő, növény látható&#10;&#10;Automatikusan generált leírás">
            <a:extLst>
              <a:ext uri="{FF2B5EF4-FFF2-40B4-BE49-F238E27FC236}">
                <a16:creationId xmlns:a16="http://schemas.microsoft.com/office/drawing/2014/main" id="{712F0902-2957-6421-1AC4-B04F63288A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1" r="2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1" name="Kép 10" descr="A képen ég, kültéri, víz, fű látható&#10;&#10;Automatikusan generált leírás">
            <a:extLst>
              <a:ext uri="{FF2B5EF4-FFF2-40B4-BE49-F238E27FC236}">
                <a16:creationId xmlns:a16="http://schemas.microsoft.com/office/drawing/2014/main" id="{D98DFD96-D086-7A07-9AAD-BAF694B1B0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2" r="1" b="7503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9" name="Kép 8" descr="A képen Légi fotó, légi, Madártávlat, Városépítészet látható&#10;&#10;Automatikusan generált leírás">
            <a:extLst>
              <a:ext uri="{FF2B5EF4-FFF2-40B4-BE49-F238E27FC236}">
                <a16:creationId xmlns:a16="http://schemas.microsoft.com/office/drawing/2014/main" id="{98501CDC-2810-A37F-E3EC-E9B98D9657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1" r="5" b="5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C3FC506C-16F1-7EDF-2874-79611E25D7A8}"/>
              </a:ext>
            </a:extLst>
          </p:cNvPr>
          <p:cNvSpPr txBox="1"/>
          <p:nvPr/>
        </p:nvSpPr>
        <p:spPr>
          <a:xfrm>
            <a:off x="270076" y="-6896239"/>
            <a:ext cx="11921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hu-HU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Geotermikus rendszerek kiépítése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F559433-B77A-E75E-A644-61C57FFA76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" r="396"/>
          <a:stretch/>
        </p:blipFill>
        <p:spPr>
          <a:xfrm>
            <a:off x="1478279" y="-5875877"/>
            <a:ext cx="9235440" cy="467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22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5FB232-5B4F-B64B-3327-D2F9721C6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B55CFF8-C3BD-9091-9CF2-7D90D9A45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CB781B0-405D-207D-60AE-F173D5C30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CD1E74B7-5322-AF10-D260-1923B4386A58}"/>
              </a:ext>
            </a:extLst>
          </p:cNvPr>
          <p:cNvSpPr txBox="1"/>
          <p:nvPr/>
        </p:nvSpPr>
        <p:spPr>
          <a:xfrm>
            <a:off x="442163" y="230188"/>
            <a:ext cx="12894198" cy="707886"/>
          </a:xfrm>
          <a:prstGeom prst="rect">
            <a:avLst/>
          </a:prstGeom>
          <a:noFill/>
          <a:effectLst>
            <a:outerShdw blurRad="203200" dist="88900" dir="5400000" algn="ctr" rotWithShape="0">
              <a:srgbClr val="000000">
                <a:alpha val="49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Források: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6CA8CA7-81A1-2BF8-C152-27AAB15608F3}"/>
              </a:ext>
            </a:extLst>
          </p:cNvPr>
          <p:cNvSpPr txBox="1"/>
          <p:nvPr/>
        </p:nvSpPr>
        <p:spPr>
          <a:xfrm>
            <a:off x="1311002" y="1168262"/>
            <a:ext cx="8869680" cy="12401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</a:rPr>
              <a:t>https://rtl.hu/kulfold/2022/12/20/orosz-gazvezetek-robbanas-video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</a:rPr>
              <a:t>https://www.portfolio.hu/uzlet/20211005/orulet-a-gazpiacon-ez-a-tokeletes-vihar-raketakent-emelkedik-az-ar-503818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</a:rPr>
              <a:t>https://www.researchgate.net/figure/Total-world-primary-energy-consumption-by-region-5_fig1_283085545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</a:rPr>
              <a:t>https://www.turistamagazin.hu/hir/dontsd-el-te-melyik-legyen-a-vilag-legjobb-termeszetfotoja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</a:rPr>
              <a:t>https://climatechange-summit.org/what-was-the-little-ice-age-and-what-does-it-teach-us-about-how-to-respond-to-climate-change/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</a:rPr>
              <a:t>https://www.bud.hu/file/documents/2/2828/hc_nemeth_lajos_eloadasa_2018.pdf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</a:rPr>
              <a:t>https://www.classicfilters.com/blog/biogas-filters/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  <a:hlinkClick r:id="rId4"/>
              </a:rPr>
              <a:t>https://www.linkedin.com/pulse/biomass-power-generation-market-growth-hit-8478-billion-anna-sargar</a:t>
            </a:r>
            <a:endParaRPr lang="hu-HU" sz="1800" b="1" u="sng" kern="0" dirty="0">
              <a:solidFill>
                <a:srgbClr val="3A3AB9"/>
              </a:solidFill>
              <a:effectLst/>
              <a:latin typeface="inherit"/>
              <a:ea typeface="Times New Roman" panose="02020603050405020304" pitchFamily="18" charset="0"/>
              <a:cs typeface="Segoe UI Historic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  <a:hlinkClick r:id="rId5"/>
              </a:rPr>
              <a:t>https://www.schrack.hu/tamogatas-szolgaltatas/napenergia-plusz-program-2024?gad_source=1&amp;gclid=Cj0KCQjwwMqvBhCtARIsAIXsZpZ8fAGs9psR5l0jU0pYx61YG_lFCfT7VlfqSoVNYsZ_c3NXGBB0Jz4aAlG5EALw_wcB</a:t>
            </a:r>
            <a:endParaRPr lang="hu-HU" sz="1800" b="1" u="sng" kern="0" dirty="0">
              <a:solidFill>
                <a:srgbClr val="3A3AB9"/>
              </a:solidFill>
              <a:effectLst/>
              <a:latin typeface="inherit"/>
              <a:ea typeface="Times New Roman" panose="02020603050405020304" pitchFamily="18" charset="0"/>
              <a:cs typeface="Segoe UI Historic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https://www.galpetshop.hu/tag/napelemes-kozvilagitas/</a:t>
            </a:r>
            <a:endParaRPr lang="hu-HU" sz="1800" b="1" kern="100" dirty="0">
              <a:solidFill>
                <a:srgbClr val="3A3AB9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https://www.google.com/maps/place/P%C3%A1pa,+K%C3%A9ttorny%C3%BAlak,+8591/@47.2981877,17.4433228,16.25z/data=!4m6!3m5!1s0x4769612de44af265:0x444e723515cf94d0!8m2!3d47.2990379!4d17.446502!16s%2Fg%2F121kwyly?entry=ttu</a:t>
            </a:r>
            <a:endParaRPr lang="hu-HU" sz="1800" b="1" kern="100" dirty="0">
              <a:solidFill>
                <a:srgbClr val="3A3AB9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https://www.google.com/maps/place/P%C3%A1pa,+Borsosgy%C5%91r,+8511/@47.3088672,17.410351,14z/data=!3m1!4b1!4m6!3m5!1s0x476960dbab28abb5:0xa00c42b8574eb10!8m2!3d47.3122239!4d17.4301769!16s%2Fg%2F1229bnzs?entry=ttu</a:t>
            </a:r>
            <a:endParaRPr lang="hu-HU" sz="1800" b="1" kern="100" dirty="0">
              <a:solidFill>
                <a:srgbClr val="3A3AB9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https://wosser.hu/blog/hoszivattyus-futes-2/</a:t>
            </a:r>
            <a:endParaRPr lang="hu-HU" sz="1800" b="1" kern="100" dirty="0">
              <a:solidFill>
                <a:srgbClr val="3A3AB9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https://hang.hu/belfold/jo-hir-az-onkormanyzatoknak-az-olcsobb-tavho-de-meg-sok-a-tisztazando-reszlet-150205</a:t>
            </a:r>
            <a:endParaRPr lang="hu-HU" sz="1800" b="1" kern="100" dirty="0">
              <a:solidFill>
                <a:srgbClr val="3A3AB9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https://wattmester.blogstar.hu/2018/01/05/a-torpek-mar-a-kamraban-vannak/46770/</a:t>
            </a:r>
            <a:endParaRPr lang="hu-HU" sz="1800" b="1" kern="100" dirty="0">
              <a:solidFill>
                <a:srgbClr val="3A3AB9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https://klimapolitikaiintezet.hu/elemzes/biogaz-termeles-magyarorszag-szakpolitikai-elemzes</a:t>
            </a:r>
            <a:endParaRPr lang="hu-HU" sz="1800" b="1" kern="100" dirty="0">
              <a:solidFill>
                <a:srgbClr val="3A3AB9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https://www.napelem.net/napelem-novenytermesztes/</a:t>
            </a:r>
            <a:endParaRPr lang="hu-HU" sz="1800" b="1" u="sng" kern="0" dirty="0">
              <a:solidFill>
                <a:srgbClr val="3A3AB9"/>
              </a:solidFill>
              <a:effectLst/>
              <a:latin typeface="inherit"/>
              <a:ea typeface="Times New Roman" panose="02020603050405020304" pitchFamily="18" charset="0"/>
              <a:cs typeface="Segoe UI Historic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</a:rPr>
              <a:t>https://www.freepik.com/free-ai-image/photorealistic-earth-planet_94075689.htm#fromView=search&amp;page=1&amp;position=3&amp;uuid=4d7a76df-3969-4639-b0aa-796d6b14f8af </a:t>
            </a:r>
            <a:endParaRPr lang="hu-HU" sz="1800" b="1" kern="100" dirty="0">
              <a:solidFill>
                <a:srgbClr val="3A3AB9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kern="100" dirty="0">
                <a:solidFill>
                  <a:srgbClr val="3A3AB9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u-HU" sz="1800" b="1" u="sng" kern="0" dirty="0">
              <a:solidFill>
                <a:srgbClr val="3A3AB9"/>
              </a:solidFill>
              <a:effectLst/>
              <a:latin typeface="inherit"/>
              <a:ea typeface="Times New Roman" panose="02020603050405020304" pitchFamily="18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59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5FB232-5B4F-B64B-3327-D2F9721C6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B55CFF8-C3BD-9091-9CF2-7D90D9A45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CB781B0-405D-207D-60AE-F173D5C30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zövegdoboz 5">
            <a:extLst>
              <a:ext uri="{FF2B5EF4-FFF2-40B4-BE49-F238E27FC236}">
                <a16:creationId xmlns:a16="http://schemas.microsoft.com/office/drawing/2014/main" id="{515B4708-6C04-4DF8-B7A3-B9FEEDADA77A}"/>
              </a:ext>
            </a:extLst>
          </p:cNvPr>
          <p:cNvSpPr txBox="1"/>
          <p:nvPr/>
        </p:nvSpPr>
        <p:spPr>
          <a:xfrm>
            <a:off x="1311002" y="-5543152"/>
            <a:ext cx="8869680" cy="12401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</a:rPr>
              <a:t>https://rtl.hu/kulfold/2022/12/20/orosz-gazvezetek-robbanas-video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</a:rPr>
              <a:t>https://www.portfolio.hu/uzlet/20211005/orulet-a-gazpiacon-ez-a-tokeletes-vihar-raketakent-emelkedik-az-ar-503818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</a:rPr>
              <a:t>https://www.researchgate.net/figure/Total-world-primary-energy-consumption-by-region-5_fig1_283085545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</a:rPr>
              <a:t>https://www.turistamagazin.hu/hir/dontsd-el-te-melyik-legyen-a-vilag-legjobb-termeszetfotoja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</a:rPr>
              <a:t>https://climatechange-summit.org/what-was-the-little-ice-age-and-what-does-it-teach-us-about-how-to-respond-to-climate-change/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</a:rPr>
              <a:t>https://www.bud.hu/file/documents/2/2828/hc_nemeth_lajos_eloadasa_2018.pdf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</a:rPr>
              <a:t>https://www.classicfilters.com/blog/biogas-filters/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  <a:hlinkClick r:id="rId4"/>
              </a:rPr>
              <a:t>https://www.linkedin.com/pulse/biomass-power-generation-market-growth-hit-8478-billion-anna-sargar</a:t>
            </a:r>
            <a:endParaRPr lang="hu-HU" sz="1800" b="1" u="sng" kern="0" dirty="0">
              <a:solidFill>
                <a:srgbClr val="3A3AB9"/>
              </a:solidFill>
              <a:effectLst/>
              <a:latin typeface="inherit"/>
              <a:ea typeface="Times New Roman" panose="02020603050405020304" pitchFamily="18" charset="0"/>
              <a:cs typeface="Segoe UI Historic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  <a:hlinkClick r:id="rId5"/>
              </a:rPr>
              <a:t>https://www.schrack.hu/tamogatas-szolgaltatas/napenergia-plusz-program-2024?gad_source=1&amp;gclid=Cj0KCQjwwMqvBhCtARIsAIXsZpZ8fAGs9psR5l0jU0pYx61YG_lFCfT7VlfqSoVNYsZ_c3NXGBB0Jz4aAlG5EALw_wcB</a:t>
            </a:r>
            <a:endParaRPr lang="hu-HU" sz="1800" b="1" u="sng" kern="0" dirty="0">
              <a:solidFill>
                <a:srgbClr val="3A3AB9"/>
              </a:solidFill>
              <a:effectLst/>
              <a:latin typeface="inherit"/>
              <a:ea typeface="Times New Roman" panose="02020603050405020304" pitchFamily="18" charset="0"/>
              <a:cs typeface="Segoe UI Historic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https://www.galpetshop.hu/tag/napelemes-kozvilagitas/</a:t>
            </a:r>
            <a:endParaRPr lang="hu-HU" sz="1800" b="1" kern="100" dirty="0">
              <a:solidFill>
                <a:srgbClr val="3A3AB9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https://www.google.com/maps/place/P%C3%A1pa,+K%C3%A9ttorny%C3%BAlak,+8591/@47.2981877,17.4433228,16.25z/data=!4m6!3m5!1s0x4769612de44af265:0x444e723515cf94d0!8m2!3d47.2990379!4d17.446502!16s%2Fg%2F121kwyly?entry=ttu</a:t>
            </a:r>
            <a:endParaRPr lang="hu-HU" sz="1800" b="1" kern="100" dirty="0">
              <a:solidFill>
                <a:srgbClr val="3A3AB9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https://www.google.com/maps/place/P%C3%A1pa,+Borsosgy%C5%91r,+8511/@47.3088672,17.410351,14z/data=!3m1!4b1!4m6!3m5!1s0x476960dbab28abb5:0xa00c42b8574eb10!8m2!3d47.3122239!4d17.4301769!16s%2Fg%2F1229bnzs?entry=ttu</a:t>
            </a:r>
            <a:endParaRPr lang="hu-HU" sz="1800" b="1" kern="100" dirty="0">
              <a:solidFill>
                <a:srgbClr val="3A3AB9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https://wosser.hu/blog/hoszivattyus-futes-2/</a:t>
            </a:r>
            <a:endParaRPr lang="hu-HU" sz="1800" b="1" kern="100" dirty="0">
              <a:solidFill>
                <a:srgbClr val="3A3AB9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https://hang.hu/belfold/jo-hir-az-onkormanyzatoknak-az-olcsobb-tavho-de-meg-sok-a-tisztazando-reszlet-150205</a:t>
            </a:r>
            <a:endParaRPr lang="hu-HU" sz="1800" b="1" kern="100" dirty="0">
              <a:solidFill>
                <a:srgbClr val="3A3AB9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https://wattmester.blogstar.hu/2018/01/05/a-torpek-mar-a-kamraban-vannak/46770/</a:t>
            </a:r>
            <a:endParaRPr lang="hu-HU" sz="1800" b="1" kern="100" dirty="0">
              <a:solidFill>
                <a:srgbClr val="3A3AB9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https://klimapolitikaiintezet.hu/elemzes/biogaz-termeles-magyarorszag-szakpolitikai-elemzes</a:t>
            </a:r>
            <a:endParaRPr lang="hu-HU" sz="1800" b="1" kern="100" dirty="0">
              <a:solidFill>
                <a:srgbClr val="3A3AB9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https://www.napelem.net/napelem-novenytermesztes/</a:t>
            </a:r>
            <a:endParaRPr lang="hu-HU" sz="1800" b="1" u="sng" kern="0" dirty="0">
              <a:solidFill>
                <a:srgbClr val="3A3AB9"/>
              </a:solidFill>
              <a:effectLst/>
              <a:latin typeface="inherit"/>
              <a:ea typeface="Times New Roman" panose="02020603050405020304" pitchFamily="18" charset="0"/>
              <a:cs typeface="Segoe UI Historic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u="sng" kern="0" dirty="0">
                <a:solidFill>
                  <a:srgbClr val="3A3AB9"/>
                </a:solidFill>
                <a:effectLst/>
                <a:latin typeface="inherit"/>
                <a:ea typeface="Times New Roman" panose="02020603050405020304" pitchFamily="18" charset="0"/>
                <a:cs typeface="Segoe UI Historic" panose="020B0502040204020203" pitchFamily="34" charset="0"/>
              </a:rPr>
              <a:t>https://www.freepik.com/free-ai-image/photorealistic-earth-planet_94075689.htm#fromView=search&amp;page=1&amp;position=3&amp;uuid=4d7a76df-3969-4639-b0aa-796d6b14f8af </a:t>
            </a:r>
            <a:endParaRPr lang="hu-HU" sz="1800" b="1" kern="100" dirty="0">
              <a:solidFill>
                <a:srgbClr val="3A3AB9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kern="100" dirty="0">
                <a:solidFill>
                  <a:srgbClr val="3A3AB9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u-HU" sz="1800" b="1" u="sng" kern="0" dirty="0">
              <a:solidFill>
                <a:srgbClr val="3A3AB9"/>
              </a:solidFill>
              <a:effectLst/>
              <a:latin typeface="inherit"/>
              <a:ea typeface="Times New Roman" panose="02020603050405020304" pitchFamily="18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21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571915FE-0DF0-2A89-7E7B-B11E96361B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32"/>
          <a:stretch/>
        </p:blipFill>
        <p:spPr>
          <a:xfrm>
            <a:off x="-7816" y="0"/>
            <a:ext cx="12199816" cy="6858000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55C58232-0DCD-88D7-47B5-755B10B8D3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782A456F-13FB-40E7-6EEC-5B4A8FBA3A8A}"/>
              </a:ext>
            </a:extLst>
          </p:cNvPr>
          <p:cNvSpPr txBox="1"/>
          <p:nvPr/>
        </p:nvSpPr>
        <p:spPr>
          <a:xfrm>
            <a:off x="-355007" y="2573538"/>
            <a:ext cx="12894198" cy="1154162"/>
          </a:xfrm>
          <a:prstGeom prst="rect">
            <a:avLst/>
          </a:prstGeom>
          <a:noFill/>
          <a:effectLst>
            <a:outerShdw blurRad="203200" dist="88900" dir="5400000" algn="ctr" rotWithShape="0">
              <a:srgbClr val="000000">
                <a:alpha val="49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6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204030502050203" pitchFamily="34" charset="-18"/>
              </a:rPr>
              <a:t>KÖSZÖNJÜK A FIGYELMET!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BAF7225-3419-5F22-0A4E-0F10D2E97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5729" y="3765808"/>
            <a:ext cx="2540542" cy="254991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A6D724-CD7A-4A42-AC75-F9D02A399DAC}"/>
              </a:ext>
            </a:extLst>
          </p:cNvPr>
          <p:cNvSpPr txBox="1"/>
          <p:nvPr/>
        </p:nvSpPr>
        <p:spPr>
          <a:xfrm>
            <a:off x="4542692" y="6488668"/>
            <a:ext cx="3098800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61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TÜRRMIX</a:t>
            </a:r>
          </a:p>
        </p:txBody>
      </p:sp>
    </p:spTree>
    <p:extLst>
      <p:ext uri="{BB962C8B-B14F-4D97-AF65-F5344CB8AC3E}">
        <p14:creationId xmlns:p14="http://schemas.microsoft.com/office/powerpoint/2010/main" val="223547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9CE2213-6ABA-48F1-821A-0F1646291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623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hu-HU" altLang="hu-HU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öhne"/>
              </a:rPr>
            </a:br>
            <a:endParaRPr kumimoji="0" lang="hu-HU" alt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1C950192-DAE7-4301-9293-1F6238438E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9587" y="-10637534"/>
            <a:ext cx="16671587" cy="281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95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9CE2213-6ABA-48F1-821A-0F1646291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623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hu-HU" altLang="hu-HU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öhne"/>
              </a:rPr>
            </a:br>
            <a:endParaRPr kumimoji="0" lang="hu-HU" alt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1C950192-DAE7-4301-9293-1F6238438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569" y="-19137626"/>
            <a:ext cx="18141950" cy="3061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80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9CE2213-6ABA-48F1-821A-0F1646291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623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hu-HU" altLang="hu-HU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öhne"/>
              </a:rPr>
            </a:br>
            <a:endParaRPr kumimoji="0" lang="hu-HU" alt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1C950192-DAE7-4301-9293-1F6238438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5630" y="-26955216"/>
            <a:ext cx="20037630" cy="3381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82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D5CFF1-96B7-4429-A074-B98F9DC0F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249" y="0"/>
            <a:ext cx="12436497" cy="821874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CE1FDE9-7024-4841-9477-BC284F7B6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16" y="1571171"/>
            <a:ext cx="11318968" cy="3715657"/>
          </a:xfrm>
          <a:effectLst>
            <a:outerShdw blurRad="101600" dist="88900" algn="ctr" rotWithShape="0">
              <a:srgbClr val="000000">
                <a:alpha val="92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,,Ezt a </a:t>
            </a:r>
            <a:r>
              <a:rPr lang="hu-HU" sz="4800" b="1" u="sng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Földet</a:t>
            </a:r>
            <a:r>
              <a:rPr lang="hu-HU" sz="4800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 kell </a:t>
            </a:r>
            <a:r>
              <a:rPr lang="hu-HU" sz="4800" b="1" dirty="0">
                <a:solidFill>
                  <a:schemeClr val="accent4"/>
                </a:solidFill>
                <a:latin typeface="Neue Haas Grotesk Display Pro" panose="020D0304030502050203" pitchFamily="34" charset="-18"/>
              </a:rPr>
              <a:t>laknunk</a:t>
            </a:r>
            <a:r>
              <a:rPr lang="hu-HU" sz="4800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, </a:t>
            </a:r>
            <a:r>
              <a:rPr lang="hu-HU" sz="4800" b="1" dirty="0">
                <a:solidFill>
                  <a:schemeClr val="accent4"/>
                </a:solidFill>
                <a:latin typeface="Neue Haas Grotesk Display Pro" panose="020D0304030502050203" pitchFamily="34" charset="-18"/>
              </a:rPr>
              <a:t>nem</a:t>
            </a:r>
            <a:r>
              <a:rPr lang="hu-HU" sz="4800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 egy másik bolygót kell </a:t>
            </a:r>
            <a:r>
              <a:rPr lang="hu-HU" sz="4800" b="1" dirty="0">
                <a:solidFill>
                  <a:schemeClr val="accent4"/>
                </a:solidFill>
                <a:latin typeface="Neue Haas Grotesk Display Pro" panose="020D0304030502050203" pitchFamily="34" charset="-18"/>
              </a:rPr>
              <a:t>terraformálnunk</a:t>
            </a:r>
            <a:r>
              <a:rPr lang="hu-HU" sz="4800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!</a:t>
            </a:r>
            <a:br>
              <a:rPr lang="hu-HU" sz="4800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</a:br>
            <a:r>
              <a:rPr lang="hu-HU" sz="4800" b="1" dirty="0">
                <a:solidFill>
                  <a:schemeClr val="accent4"/>
                </a:solidFill>
                <a:latin typeface="Neue Haas Grotesk Display Pro" panose="020D0304030502050203" pitchFamily="34" charset="-18"/>
              </a:rPr>
              <a:t>Most</a:t>
            </a:r>
            <a:r>
              <a:rPr lang="hu-HU" sz="4800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 kell a </a:t>
            </a:r>
            <a:r>
              <a:rPr lang="hu-HU" sz="4800" b="1" u="sng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megvalósítható programokat </a:t>
            </a:r>
            <a:r>
              <a:rPr lang="hu-HU" sz="4800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széles körben elkezdeni, hogy </a:t>
            </a:r>
            <a:r>
              <a:rPr lang="hu-HU" sz="4800" b="1" dirty="0">
                <a:solidFill>
                  <a:schemeClr val="accent4"/>
                </a:solidFill>
                <a:latin typeface="Neue Haas Grotesk Display Pro" panose="020D0304030502050203" pitchFamily="34" charset="-18"/>
              </a:rPr>
              <a:t>megmentsük a bolygónkat</a:t>
            </a:r>
            <a:r>
              <a:rPr lang="hu-HU" sz="4800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!”</a:t>
            </a: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29CE2213-6ABA-48F1-821A-0F1646291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623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hu-HU" altLang="hu-HU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öhne"/>
              </a:rPr>
            </a:br>
            <a:endParaRPr kumimoji="0" lang="hu-HU" alt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62B7CD33-FCF7-4629-A434-B7B50146A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623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hu-HU" altLang="hu-HU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öhne"/>
              </a:rPr>
            </a:br>
            <a:endParaRPr kumimoji="0" lang="hu-HU" alt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0" name="Szabadkéz 9">
                <a:extLst>
                  <a:ext uri="{FF2B5EF4-FFF2-40B4-BE49-F238E27FC236}">
                    <a16:creationId xmlns:a16="http://schemas.microsoft.com/office/drawing/2014/main" id="{EB867F2D-F8E5-4D14-A8DA-957404D88B2C}"/>
                  </a:ext>
                </a:extLst>
              </p14:cNvPr>
              <p14:cNvContentPartPr/>
              <p14:nvPr/>
            </p14:nvContentPartPr>
            <p14:xfrm>
              <a:off x="8661100" y="3834760"/>
              <a:ext cx="360" cy="360"/>
            </p14:xfrm>
          </p:contentPart>
        </mc:Choice>
        <mc:Fallback xmlns="">
          <p:pic>
            <p:nvPicPr>
              <p:cNvPr id="10" name="Szabadkéz 9">
                <a:extLst>
                  <a:ext uri="{FF2B5EF4-FFF2-40B4-BE49-F238E27FC236}">
                    <a16:creationId xmlns:a16="http://schemas.microsoft.com/office/drawing/2014/main" id="{EB867F2D-F8E5-4D14-A8DA-957404D88B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43100" y="3726760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Csoportba foglalás 12">
            <a:extLst>
              <a:ext uri="{FF2B5EF4-FFF2-40B4-BE49-F238E27FC236}">
                <a16:creationId xmlns:a16="http://schemas.microsoft.com/office/drawing/2014/main" id="{AACAD5C3-79EE-4DB5-A47D-591ED5E44E14}"/>
              </a:ext>
            </a:extLst>
          </p:cNvPr>
          <p:cNvGrpSpPr/>
          <p:nvPr/>
        </p:nvGrpSpPr>
        <p:grpSpPr>
          <a:xfrm>
            <a:off x="4139860" y="3885880"/>
            <a:ext cx="5400" cy="360"/>
            <a:chOff x="4139860" y="3885880"/>
            <a:chExt cx="540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12" name="Szabadkéz 10">
                  <a:extLst>
                    <a:ext uri="{FF2B5EF4-FFF2-40B4-BE49-F238E27FC236}">
                      <a16:creationId xmlns:a16="http://schemas.microsoft.com/office/drawing/2014/main" id="{1E27DD56-5CB1-4AF9-A3A2-1505FF758382}"/>
                    </a:ext>
                  </a:extLst>
                </p14:cNvPr>
                <p14:cNvContentPartPr/>
                <p14:nvPr/>
              </p14:nvContentPartPr>
              <p14:xfrm>
                <a:off x="4139860" y="3885880"/>
                <a:ext cx="360" cy="360"/>
              </p14:xfrm>
            </p:contentPart>
          </mc:Choice>
          <mc:Fallback xmlns="">
            <p:pic>
              <p:nvPicPr>
                <p:cNvPr id="11" name="Szabadkéz 10">
                  <a:extLst>
                    <a:ext uri="{FF2B5EF4-FFF2-40B4-BE49-F238E27FC236}">
                      <a16:creationId xmlns:a16="http://schemas.microsoft.com/office/drawing/2014/main" id="{82EAD81B-609F-463E-BB60-30873332C2F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22220" y="3777880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13" name="Szabadkéz 11">
                  <a:extLst>
                    <a:ext uri="{FF2B5EF4-FFF2-40B4-BE49-F238E27FC236}">
                      <a16:creationId xmlns:a16="http://schemas.microsoft.com/office/drawing/2014/main" id="{F194A0E4-F18D-49EB-A13D-0991F5BF8D9B}"/>
                    </a:ext>
                  </a:extLst>
                </p14:cNvPr>
                <p14:cNvContentPartPr/>
                <p14:nvPr/>
              </p14:nvContentPartPr>
              <p14:xfrm>
                <a:off x="4139860" y="3885880"/>
                <a:ext cx="5400" cy="360"/>
              </p14:xfrm>
            </p:contentPart>
          </mc:Choice>
          <mc:Fallback xmlns="">
            <p:pic>
              <p:nvPicPr>
                <p:cNvPr id="12" name="Szabadkéz 11">
                  <a:extLst>
                    <a:ext uri="{FF2B5EF4-FFF2-40B4-BE49-F238E27FC236}">
                      <a16:creationId xmlns:a16="http://schemas.microsoft.com/office/drawing/2014/main" id="{CA0FB80A-5362-4B45-BABF-705EB3C2E28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122220" y="3777880"/>
                  <a:ext cx="41040" cy="21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7" name="Kép 26">
            <a:extLst>
              <a:ext uri="{FF2B5EF4-FFF2-40B4-BE49-F238E27FC236}">
                <a16:creationId xmlns:a16="http://schemas.microsoft.com/office/drawing/2014/main" id="{1C950192-DAE7-4301-9293-1F6238438E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443" y="-26955216"/>
            <a:ext cx="20037630" cy="3381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09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Kép 8">
            <a:extLst>
              <a:ext uri="{FF2B5EF4-FFF2-40B4-BE49-F238E27FC236}">
                <a16:creationId xmlns:a16="http://schemas.microsoft.com/office/drawing/2014/main" id="{223AFA12-35EA-4D96-9913-F56EAC6B9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10">
            <a:extLst>
              <a:ext uri="{FF2B5EF4-FFF2-40B4-BE49-F238E27FC236}">
                <a16:creationId xmlns:a16="http://schemas.microsoft.com/office/drawing/2014/main" id="{E887775E-BD3E-47BC-AEE0-8235AB546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623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hu-HU" altLang="hu-HU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öhne"/>
              </a:rPr>
            </a:br>
            <a:endParaRPr kumimoji="0" lang="hu-HU" alt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Szövegdoboz 5">
            <a:extLst>
              <a:ext uri="{FF2B5EF4-FFF2-40B4-BE49-F238E27FC236}">
                <a16:creationId xmlns:a16="http://schemas.microsoft.com/office/drawing/2014/main" id="{B3F11368-9054-4B6A-A3ED-1CFED284261D}"/>
              </a:ext>
            </a:extLst>
          </p:cNvPr>
          <p:cNvSpPr txBox="1"/>
          <p:nvPr/>
        </p:nvSpPr>
        <p:spPr>
          <a:xfrm>
            <a:off x="2409825" y="1526796"/>
            <a:ext cx="7372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u="sng" dirty="0">
                <a:solidFill>
                  <a:srgbClr val="C00000"/>
                </a:solidFill>
                <a:latin typeface="Neue Haas Grotesk Display Pro" panose="020D0304030502050203" pitchFamily="34" charset="-18"/>
              </a:rPr>
              <a:t>MEGOLDÁS:</a:t>
            </a:r>
            <a:endParaRPr lang="hu-HU" sz="2400" b="1" u="sng" dirty="0">
              <a:solidFill>
                <a:srgbClr val="C00000"/>
              </a:solidFill>
              <a:latin typeface="Neue Haas Grotesk Display Pro" panose="020D0304030502050203" pitchFamily="34" charset="-18"/>
            </a:endParaRPr>
          </a:p>
        </p:txBody>
      </p:sp>
      <p:sp>
        <p:nvSpPr>
          <p:cNvPr id="32" name="Szövegdoboz 6">
            <a:extLst>
              <a:ext uri="{FF2B5EF4-FFF2-40B4-BE49-F238E27FC236}">
                <a16:creationId xmlns:a16="http://schemas.microsoft.com/office/drawing/2014/main" id="{6564333F-D888-4E13-8199-7D6470F6336B}"/>
              </a:ext>
            </a:extLst>
          </p:cNvPr>
          <p:cNvSpPr txBox="1"/>
          <p:nvPr/>
        </p:nvSpPr>
        <p:spPr>
          <a:xfrm>
            <a:off x="1543050" y="2680896"/>
            <a:ext cx="8591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hu-HU" sz="4800" b="1" dirty="0">
                <a:latin typeface="Neue Haas Grotesk Display Pro" panose="020D0304030502050203" pitchFamily="34" charset="-18"/>
              </a:rPr>
              <a:t>Karbonsemlegesség</a:t>
            </a:r>
          </a:p>
          <a:p>
            <a:pPr algn="ctr"/>
            <a:endParaRPr lang="hu-HU" sz="4800" b="1" dirty="0">
              <a:latin typeface="Neue Haas Grotesk Display Pro" panose="020D0304030502050203" pitchFamily="34" charset="-18"/>
            </a:endParaRP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hu-H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e Haas Grotesk Display Pro" panose="020D0304030502050203" pitchFamily="34" charset="-18"/>
              </a:rPr>
              <a:t>,,ÖNELLÁTÓSODÁS”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33" name="Szabadkéz 9">
                <a:extLst>
                  <a:ext uri="{FF2B5EF4-FFF2-40B4-BE49-F238E27FC236}">
                    <a16:creationId xmlns:a16="http://schemas.microsoft.com/office/drawing/2014/main" id="{1B6F3CF6-FE64-4C6D-97B8-F011B6910487}"/>
                  </a:ext>
                </a:extLst>
              </p14:cNvPr>
              <p14:cNvContentPartPr/>
              <p14:nvPr/>
            </p14:nvContentPartPr>
            <p14:xfrm>
              <a:off x="8661100" y="3834760"/>
              <a:ext cx="360" cy="360"/>
            </p14:xfrm>
          </p:contentPart>
        </mc:Choice>
        <mc:Fallback xmlns="">
          <p:pic>
            <p:nvPicPr>
              <p:cNvPr id="33" name="Szabadkéz 9">
                <a:extLst>
                  <a:ext uri="{FF2B5EF4-FFF2-40B4-BE49-F238E27FC236}">
                    <a16:creationId xmlns:a16="http://schemas.microsoft.com/office/drawing/2014/main" id="{1B6F3CF6-FE64-4C6D-97B8-F011B691048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43100" y="3726760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Csoportba foglalás 12">
            <a:extLst>
              <a:ext uri="{FF2B5EF4-FFF2-40B4-BE49-F238E27FC236}">
                <a16:creationId xmlns:a16="http://schemas.microsoft.com/office/drawing/2014/main" id="{2F31604F-6D58-4A31-937D-8EA9793CAC7B}"/>
              </a:ext>
            </a:extLst>
          </p:cNvPr>
          <p:cNvGrpSpPr/>
          <p:nvPr/>
        </p:nvGrpSpPr>
        <p:grpSpPr>
          <a:xfrm>
            <a:off x="4139860" y="3885880"/>
            <a:ext cx="5400" cy="360"/>
            <a:chOff x="4139860" y="3885880"/>
            <a:chExt cx="540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35" name="Szabadkéz 10">
                  <a:extLst>
                    <a:ext uri="{FF2B5EF4-FFF2-40B4-BE49-F238E27FC236}">
                      <a16:creationId xmlns:a16="http://schemas.microsoft.com/office/drawing/2014/main" id="{0F6FC830-A90C-4D81-9642-BD8544F77247}"/>
                    </a:ext>
                  </a:extLst>
                </p14:cNvPr>
                <p14:cNvContentPartPr/>
                <p14:nvPr/>
              </p14:nvContentPartPr>
              <p14:xfrm>
                <a:off x="4139860" y="3885880"/>
                <a:ext cx="360" cy="360"/>
              </p14:xfrm>
            </p:contentPart>
          </mc:Choice>
          <mc:Fallback xmlns="">
            <p:pic>
              <p:nvPicPr>
                <p:cNvPr id="11" name="Szabadkéz 10">
                  <a:extLst>
                    <a:ext uri="{FF2B5EF4-FFF2-40B4-BE49-F238E27FC236}">
                      <a16:creationId xmlns:a16="http://schemas.microsoft.com/office/drawing/2014/main" id="{82EAD81B-609F-463E-BB60-30873332C2F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22220" y="3777880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36" name="Szabadkéz 11">
                  <a:extLst>
                    <a:ext uri="{FF2B5EF4-FFF2-40B4-BE49-F238E27FC236}">
                      <a16:creationId xmlns:a16="http://schemas.microsoft.com/office/drawing/2014/main" id="{A22E172B-6AC9-40CC-9B28-E603CF4B1088}"/>
                    </a:ext>
                  </a:extLst>
                </p14:cNvPr>
                <p14:cNvContentPartPr/>
                <p14:nvPr/>
              </p14:nvContentPartPr>
              <p14:xfrm>
                <a:off x="4139860" y="3885880"/>
                <a:ext cx="5400" cy="360"/>
              </p14:xfrm>
            </p:contentPart>
          </mc:Choice>
          <mc:Fallback xmlns="">
            <p:pic>
              <p:nvPicPr>
                <p:cNvPr id="12" name="Szabadkéz 11">
                  <a:extLst>
                    <a:ext uri="{FF2B5EF4-FFF2-40B4-BE49-F238E27FC236}">
                      <a16:creationId xmlns:a16="http://schemas.microsoft.com/office/drawing/2014/main" id="{CA0FB80A-5362-4B45-BABF-705EB3C2E28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122220" y="3777880"/>
                  <a:ext cx="41040" cy="21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AAC6373-210F-4768-AA55-EA7CD8C51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22249" y="0"/>
            <a:ext cx="12436497" cy="82187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71A73F-9293-4145-BCFA-48E3F7531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15" y="1748091"/>
            <a:ext cx="11318968" cy="3715657"/>
          </a:xfrm>
          <a:effectLst>
            <a:outerShdw blurRad="101600" dist="88900" algn="ctr" rotWithShape="0">
              <a:srgbClr val="000000">
                <a:alpha val="92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Ezt a </a:t>
            </a:r>
            <a:r>
              <a:rPr lang="hu-HU" sz="4800" b="1" u="sng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Földet</a:t>
            </a:r>
            <a:r>
              <a:rPr lang="hu-HU" sz="4800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 kell </a:t>
            </a:r>
            <a:r>
              <a:rPr lang="hu-HU" sz="4800" b="1" dirty="0">
                <a:solidFill>
                  <a:schemeClr val="accent4"/>
                </a:solidFill>
                <a:latin typeface="Neue Haas Grotesk Display Pro" panose="020D0304030502050203" pitchFamily="34" charset="-18"/>
              </a:rPr>
              <a:t>laknunk</a:t>
            </a:r>
            <a:r>
              <a:rPr lang="hu-HU" sz="4800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, </a:t>
            </a:r>
            <a:r>
              <a:rPr lang="hu-HU" sz="4800" b="1" dirty="0">
                <a:solidFill>
                  <a:schemeClr val="accent4"/>
                </a:solidFill>
                <a:latin typeface="Neue Haas Grotesk Display Pro" panose="020D0304030502050203" pitchFamily="34" charset="-18"/>
              </a:rPr>
              <a:t>nem</a:t>
            </a:r>
            <a:r>
              <a:rPr lang="hu-HU" sz="4800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 egy másik bolygót kell </a:t>
            </a:r>
            <a:r>
              <a:rPr lang="hu-HU" sz="4800" b="1" dirty="0">
                <a:solidFill>
                  <a:schemeClr val="accent4"/>
                </a:solidFill>
                <a:latin typeface="Neue Haas Grotesk Display Pro" panose="020D0304030502050203" pitchFamily="34" charset="-18"/>
              </a:rPr>
              <a:t>terraformálnunk!</a:t>
            </a:r>
            <a:br>
              <a:rPr lang="hu-HU" sz="4800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</a:br>
            <a:r>
              <a:rPr lang="hu-HU" sz="4800" b="1" dirty="0">
                <a:solidFill>
                  <a:schemeClr val="accent4"/>
                </a:solidFill>
                <a:latin typeface="Neue Haas Grotesk Display Pro" panose="020D0304030502050203" pitchFamily="34" charset="-18"/>
              </a:rPr>
              <a:t>Most</a:t>
            </a:r>
            <a:r>
              <a:rPr lang="hu-HU" sz="4800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 kell a </a:t>
            </a:r>
            <a:r>
              <a:rPr lang="hu-HU" sz="4800" b="1" u="sng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megvalósítható programokat </a:t>
            </a:r>
            <a:r>
              <a:rPr lang="hu-HU" sz="4800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széles körben elkezdeni </a:t>
            </a:r>
            <a:r>
              <a:rPr lang="hu-HU" sz="4800" b="1" dirty="0">
                <a:solidFill>
                  <a:schemeClr val="accent4"/>
                </a:solidFill>
                <a:latin typeface="Neue Haas Grotesk Display Pro" panose="020D0304030502050203" pitchFamily="34" charset="-18"/>
              </a:rPr>
              <a:t>a bolygónk megmentése </a:t>
            </a:r>
            <a:r>
              <a:rPr lang="hu-HU" sz="4800" b="1" dirty="0">
                <a:solidFill>
                  <a:schemeClr val="bg1"/>
                </a:solidFill>
                <a:latin typeface="Neue Haas Grotesk Display Pro" panose="020D0304030502050203" pitchFamily="34" charset="-18"/>
              </a:rPr>
              <a:t>érdekében!</a:t>
            </a:r>
          </a:p>
        </p:txBody>
      </p:sp>
      <p:pic>
        <p:nvPicPr>
          <p:cNvPr id="10" name="Kép 26">
            <a:extLst>
              <a:ext uri="{FF2B5EF4-FFF2-40B4-BE49-F238E27FC236}">
                <a16:creationId xmlns:a16="http://schemas.microsoft.com/office/drawing/2014/main" id="{FACD9E67-6CC3-4FA2-B5A0-4032334D6B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443" y="-34358906"/>
            <a:ext cx="20037630" cy="33813216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29A07AD4-7DE9-4BE2-B080-F9292F89F045}"/>
              </a:ext>
            </a:extLst>
          </p:cNvPr>
          <p:cNvSpPr/>
          <p:nvPr/>
        </p:nvSpPr>
        <p:spPr>
          <a:xfrm rot="5400000">
            <a:off x="4280049" y="-4062953"/>
            <a:ext cx="3631900" cy="2922836"/>
          </a:xfrm>
          <a:prstGeom prst="rightArrow">
            <a:avLst/>
          </a:prstGeom>
          <a:solidFill>
            <a:srgbClr val="D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86E5B4-8BB8-4B36-91AF-8622844A31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800000">
            <a:off x="-6565301" y="-9092030"/>
            <a:ext cx="14003631" cy="787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3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2009</TotalTime>
  <Words>1499</Words>
  <Application>Microsoft Office PowerPoint</Application>
  <PresentationFormat>Szélesvásznú</PresentationFormat>
  <Paragraphs>257</Paragraphs>
  <Slides>48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48</vt:i4>
      </vt:variant>
    </vt:vector>
  </HeadingPairs>
  <TitlesOfParts>
    <vt:vector size="57" baseType="lpstr">
      <vt:lpstr>Aptos</vt:lpstr>
      <vt:lpstr>Aptos Narrow</vt:lpstr>
      <vt:lpstr>Arial</vt:lpstr>
      <vt:lpstr>Calibri</vt:lpstr>
      <vt:lpstr>Calibri Light</vt:lpstr>
      <vt:lpstr>inherit</vt:lpstr>
      <vt:lpstr>Neue Haas Grotesk Display Pro</vt:lpstr>
      <vt:lpstr>Söhne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,,Ezt a Földet kell laknunk, nem egy másik bolygót kell terraformálnunk! Most kell a megvalósítható programokat széles körben elkezdeni, hogy megmentsük a bolygónkat!”</vt:lpstr>
      <vt:lpstr>Ezt a Földet kell laknunk, nem egy másik bolygót kell terraformálnunk! Most kell a megvalósítható programokat széles körben elkezdeni a bolygónk megmentése érdekében!</vt:lpstr>
      <vt:lpstr>Ezt a Földet kell laknunk, nem egy másik bolygót kell terraformálnunk! Most kell a megvalósítható programokat széles körben elkezdeni a bolygónk megmentése érdekében!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. Julcsi</dc:creator>
  <cp:lastModifiedBy>. Julcsi</cp:lastModifiedBy>
  <cp:revision>254</cp:revision>
  <dcterms:created xsi:type="dcterms:W3CDTF">2024-04-02T18:08:16Z</dcterms:created>
  <dcterms:modified xsi:type="dcterms:W3CDTF">2024-04-22T13:35:22Z</dcterms:modified>
</cp:coreProperties>
</file>