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E2B4F-57C9-1409-4AA7-4FE51A62F3F2}" v="82" dt="2024-04-14T11:24:20.867"/>
    <p1510:client id="{60B5E50D-1061-5233-D990-673BB8B585F9}" v="546" dt="2024-04-14T17:23:53.406"/>
    <p1510:client id="{796F1F2E-691A-463C-E89B-EE260FA1340B}" v="6" dt="2024-04-14T17:28:23.164"/>
    <p1510:client id="{9A456C8F-1F4A-FFB7-3A88-008EEB218BA7}" v="3" dt="2024-04-13T07:57:20.178"/>
    <p1510:client id="{C2BF8A69-4C9F-FA71-9E01-D780A569F621}" v="584" dt="2024-04-13T13:09:31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2024. 04. 14.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llanyautosok.hu/2019/09/25/mukodik-a-menet-kozbeni-induktiv-villanyauto-toltes/" TargetMode="External"/><Relationship Id="rId2" Type="http://schemas.openxmlformats.org/officeDocument/2006/relationships/hyperlink" Target="https://index.hu/tudomany/kornyezet/2009/03/05/aramot_termel_az_autopal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briefs.com/component/content/article/27598-a-piezoelectric-highway-engineers-take-another-test-drive" TargetMode="External"/><Relationship Id="rId5" Type="http://schemas.openxmlformats.org/officeDocument/2006/relationships/hyperlink" Target="https://www.energy.ca.gov/publications/2023/ultra-high-power-density-roadway-piezoelectric-energy-harvesting-system" TargetMode="External"/><Relationship Id="rId4" Type="http://schemas.openxmlformats.org/officeDocument/2006/relationships/hyperlink" Target="https://youtu.be/04enYJUDpuI?si=RIipYxBgsSnc0dW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hu-HU" sz="5400" dirty="0"/>
              <a:t>Csirkecombból lámpafény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013698" cy="1208141"/>
          </a:xfrm>
        </p:spPr>
        <p:txBody>
          <a:bodyPr>
            <a:normAutofit/>
          </a:bodyPr>
          <a:lstStyle/>
          <a:p>
            <a:pPr algn="l"/>
            <a:endParaRPr lang="hu-HU" sz="2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Kép 5" descr="A képen személy, étel, ruházat, étkezés látható&#10;&#10;Automatikusan generált leírás">
            <a:extLst>
              <a:ext uri="{FF2B5EF4-FFF2-40B4-BE49-F238E27FC236}">
                <a16:creationId xmlns:a16="http://schemas.microsoft.com/office/drawing/2014/main" id="{E207E663-5D54-8CCF-B7EE-AFDF296DC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51" b="16350"/>
          <a:stretch/>
        </p:blipFill>
        <p:spPr>
          <a:xfrm>
            <a:off x="5146798" y="-781"/>
            <a:ext cx="7029467" cy="321103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 descr="A képen kültéri, kerék, Biciklikerék, ruházat látható&#10;&#10;Automatikusan generált leírás">
            <a:extLst>
              <a:ext uri="{FF2B5EF4-FFF2-40B4-BE49-F238E27FC236}">
                <a16:creationId xmlns:a16="http://schemas.microsoft.com/office/drawing/2014/main" id="{265B7301-D9F1-590B-1D29-1B7A88807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98" y="3205005"/>
            <a:ext cx="7017923" cy="39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A1397D2-BA2E-4924-C5DD-199F08B2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u-HU" sz="5400" b="1"/>
              <a:t>Jövőkép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93E308-B91B-3925-6D6B-54192B48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200" b="1" dirty="0"/>
              <a:t>1.lépés: legforgalmasabb utakon a </a:t>
            </a:r>
            <a:r>
              <a:rPr lang="hu-HU" sz="2200" b="1" dirty="0" err="1"/>
              <a:t>piezokristályos</a:t>
            </a:r>
            <a:r>
              <a:rPr lang="hu-HU" sz="2200" b="1" dirty="0"/>
              <a:t> áramtermelés kiépítése</a:t>
            </a:r>
          </a:p>
          <a:p>
            <a:endParaRPr lang="hu-HU" sz="2200" b="1"/>
          </a:p>
          <a:p>
            <a:r>
              <a:rPr lang="hu-HU" sz="2200" b="1" dirty="0"/>
              <a:t>2.lépés: bicikli utakon hasonlóképpen</a:t>
            </a:r>
          </a:p>
          <a:p>
            <a:endParaRPr lang="hu-HU" sz="2200" b="1"/>
          </a:p>
          <a:p>
            <a:r>
              <a:rPr lang="hu-HU" sz="2200" b="1" dirty="0"/>
              <a:t>3.lépés: iskolák </a:t>
            </a:r>
          </a:p>
        </p:txBody>
      </p:sp>
      <p:pic>
        <p:nvPicPr>
          <p:cNvPr id="4" name="Kép 3" descr="A képen padló, fedett pályás, Padlóburkolat, fal látható&#10;&#10;Automatikusan generált leírás">
            <a:extLst>
              <a:ext uri="{FF2B5EF4-FFF2-40B4-BE49-F238E27FC236}">
                <a16:creationId xmlns:a16="http://schemas.microsoft.com/office/drawing/2014/main" id="{5F1E76FB-C9AE-DA31-CDE3-AB4B3A6DF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5" r="143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557104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21D1B9-86AC-AA15-971F-DB34EF75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6D015D-96C0-B059-8FB3-000025D5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Források:</a:t>
            </a:r>
          </a:p>
          <a:p>
            <a:r>
              <a:rPr lang="hu-HU" dirty="0">
                <a:ea typeface="+mn-lt"/>
                <a:cs typeface="+mn-lt"/>
                <a:hlinkClick r:id="rId2"/>
              </a:rPr>
              <a:t>Index - Tudomány - Áramot termel az autópálya</a:t>
            </a:r>
          </a:p>
          <a:p>
            <a:r>
              <a:rPr lang="hu-HU" dirty="0">
                <a:ea typeface="+mn-lt"/>
                <a:cs typeface="+mn-lt"/>
                <a:hlinkClick r:id="rId3"/>
              </a:rPr>
              <a:t>Működik a menet közbeni induktív villanyautó-töltés - Villanyautósok (villanyautosok.hu)</a:t>
            </a:r>
          </a:p>
          <a:p>
            <a:r>
              <a:rPr lang="hu-HU" dirty="0">
                <a:ea typeface="+mn-lt"/>
                <a:cs typeface="+mn-lt"/>
                <a:hlinkClick r:id="rId4"/>
              </a:rPr>
              <a:t>https://youtu.be/04enYJUDpuI?si=RIipYxBgsSnc0dWB</a:t>
            </a:r>
            <a:endParaRPr lang="hu-HU" dirty="0">
              <a:ea typeface="+mn-lt"/>
              <a:cs typeface="+mn-lt"/>
            </a:endParaRPr>
          </a:p>
          <a:p>
            <a:r>
              <a:rPr lang="hu-HU" dirty="0">
                <a:ea typeface="+mn-lt"/>
                <a:cs typeface="+mn-lt"/>
                <a:hlinkClick r:id="rId5"/>
              </a:rPr>
              <a:t>Ultra-High Power Density Roadway Piezoelectric Energy Harvesting System | California Energy Commission</a:t>
            </a:r>
          </a:p>
          <a:p>
            <a:r>
              <a:rPr lang="hu-HU" dirty="0">
                <a:ea typeface="+mn-lt"/>
                <a:cs typeface="+mn-lt"/>
                <a:hlinkClick r:id="rId6"/>
              </a:rPr>
              <a:t>A Piezoelectric Highway? Engineers Take Another Test Drive - Tech Briefs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575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artalom helye 6" descr="A képen Edzőfelszerelések, Edzőterem, Fizikai erőnlét, Edzőgép látható&#10;&#10;Automatikusan generált leírás">
            <a:extLst>
              <a:ext uri="{FF2B5EF4-FFF2-40B4-BE49-F238E27FC236}">
                <a16:creationId xmlns:a16="http://schemas.microsoft.com/office/drawing/2014/main" id="{6F5F747D-900F-C651-53F6-C95256F59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134257A-BE9B-A73A-7478-07AB1234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25917" cy="58138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Az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energia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nem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vész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el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csak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err="1">
                <a:latin typeface="+mj-lt"/>
                <a:ea typeface="+mj-ea"/>
                <a:cs typeface="+mj-cs"/>
              </a:rPr>
              <a:t>átalakul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.</a:t>
            </a:r>
            <a:endParaRPr lang="en-US" sz="4000" b="1" kern="1200" dirty="0">
              <a:latin typeface="+mj-lt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3600F97-6B89-D7DE-0300-1D86EBA40B4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176963"/>
            <a:ext cx="3822189" cy="260581"/>
          </a:xfrm>
        </p:spPr>
        <p:txBody>
          <a:bodyPr>
            <a:normAutofit fontScale="70000" lnSpcReduction="20000"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260070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 képen szöveg, Betűtípus, képernyőkép, Diagram látható&#10;&#10;Automatikusan generált leírás">
            <a:extLst>
              <a:ext uri="{FF2B5EF4-FFF2-40B4-BE49-F238E27FC236}">
                <a16:creationId xmlns:a16="http://schemas.microsoft.com/office/drawing/2014/main" id="{25F0CC19-9071-0DDE-A0CB-0D26FA039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512" y="643466"/>
            <a:ext cx="653497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664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E1616BA-FC29-8FF2-B555-92E1FF75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342591" cy="17738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kern="1200" err="1">
                <a:latin typeface="+mj-lt"/>
                <a:ea typeface="+mj-ea"/>
                <a:cs typeface="+mj-cs"/>
              </a:rPr>
              <a:t>Piezoelektromosság</a:t>
            </a:r>
            <a:endParaRPr lang="en-US" sz="3800" b="1" kern="1200">
              <a:latin typeface="+mj-lt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F3EC985-42EF-D385-7861-68BA794D1258}"/>
              </a:ext>
            </a:extLst>
          </p:cNvPr>
          <p:cNvSpPr txBox="1"/>
          <p:nvPr/>
        </p:nvSpPr>
        <p:spPr>
          <a:xfrm>
            <a:off x="599609" y="2872652"/>
            <a:ext cx="4171994" cy="28830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err="1"/>
              <a:t>Összenyomás</a:t>
            </a:r>
            <a:endParaRPr lang="hu-HU" b="1" err="1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latin typeface="+mn-lt"/>
                <a:ea typeface="+mn-ea"/>
                <a:cs typeface="+mn-cs"/>
              </a:rPr>
              <a:t>     </a:t>
            </a:r>
            <a:endParaRPr lang="en-US" dirty="0" err="1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 err="1">
                <a:latin typeface="+mn-lt"/>
                <a:ea typeface="+mn-ea"/>
                <a:cs typeface="+mn-cs"/>
              </a:rPr>
              <a:t>töltésszétválasztás</a:t>
            </a:r>
            <a:endParaRPr lang="en-US" b="1" err="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 descr="A képen képernyőkép, kör, diagram, tervezés látható&#10;&#10;Automatikusan generált leírás">
            <a:extLst>
              <a:ext uri="{FF2B5EF4-FFF2-40B4-BE49-F238E27FC236}">
                <a16:creationId xmlns:a16="http://schemas.microsoft.com/office/drawing/2014/main" id="{16827AFF-91B1-7FB0-3394-F7886DB4E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0572" y="569297"/>
            <a:ext cx="5608830" cy="5608830"/>
          </a:xfrm>
          <a:prstGeom prst="rect">
            <a:avLst/>
          </a:prstGeom>
        </p:spPr>
      </p:pic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E0D9AAA4-E1D1-BEFA-B081-5BE3D9B10903}"/>
              </a:ext>
            </a:extLst>
          </p:cNvPr>
          <p:cNvSpPr/>
          <p:nvPr/>
        </p:nvSpPr>
        <p:spPr>
          <a:xfrm>
            <a:off x="1135335" y="3423969"/>
            <a:ext cx="1265207" cy="16102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2722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383406-ECB9-AC89-2655-DB70A3443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9BD585-2038-9915-1AEC-F1F42433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513" y="1825625"/>
            <a:ext cx="556828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b="1" dirty="0"/>
              <a:t>Két szalag közé </a:t>
            </a:r>
            <a:r>
              <a:rPr lang="hu-HU" b="1" err="1"/>
              <a:t>piezokristályokat</a:t>
            </a:r>
            <a:r>
              <a:rPr lang="hu-HU" b="1" dirty="0"/>
              <a:t> szerelünk be</a:t>
            </a:r>
          </a:p>
        </p:txBody>
      </p:sp>
    </p:spTree>
    <p:extLst>
      <p:ext uri="{BB962C8B-B14F-4D97-AF65-F5344CB8AC3E}">
        <p14:creationId xmlns:p14="http://schemas.microsoft.com/office/powerpoint/2010/main" val="35051535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DF5E32E-11C9-D735-DFE5-264ACFFB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u-HU" sz="5400"/>
              <a:t>Futópálya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AE6DF1-A675-80A3-089E-2EDDEF6DA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200" b="1" dirty="0" err="1"/>
              <a:t>Rekortán</a:t>
            </a:r>
            <a:r>
              <a:rPr lang="hu-HU" sz="2200" b="1" dirty="0"/>
              <a:t> borítás alá</a:t>
            </a:r>
            <a:endParaRPr lang="hu-HU" b="1"/>
          </a:p>
          <a:p>
            <a:endParaRPr lang="hu-HU" sz="2200" dirty="0"/>
          </a:p>
          <a:p>
            <a:r>
              <a:rPr lang="hu-HU" sz="2200" b="1" dirty="0"/>
              <a:t>Futással</a:t>
            </a:r>
            <a:r>
              <a:rPr lang="hu-HU" sz="2200" dirty="0"/>
              <a:t>      </a:t>
            </a:r>
            <a:r>
              <a:rPr lang="hu-HU" sz="2200" b="1" dirty="0"/>
              <a:t>közvilágítás</a:t>
            </a:r>
          </a:p>
          <a:p>
            <a:endParaRPr lang="hu-HU" sz="2200" b="1" dirty="0"/>
          </a:p>
          <a:p>
            <a:r>
              <a:rPr lang="hu-HU" sz="2200" b="1" dirty="0"/>
              <a:t>Előnyök:</a:t>
            </a:r>
            <a:endParaRPr lang="hu-HU" b="1"/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2200" b="1" dirty="0"/>
              <a:t>Fejlesztések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hu-HU" sz="2200" b="1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2200" b="1" dirty="0"/>
              <a:t>Programok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hu-HU" sz="2200"/>
          </a:p>
        </p:txBody>
      </p:sp>
      <p:pic>
        <p:nvPicPr>
          <p:cNvPr id="4" name="Kép 3" descr="A képen szöveg, könyv, képernyőkép, ház látható&#10;&#10;Automatikusan generált leírás">
            <a:extLst>
              <a:ext uri="{FF2B5EF4-FFF2-40B4-BE49-F238E27FC236}">
                <a16:creationId xmlns:a16="http://schemas.microsoft.com/office/drawing/2014/main" id="{7EA7E34F-9F27-FF1D-329F-847DB288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615" y="640080"/>
            <a:ext cx="5075834" cy="5577840"/>
          </a:xfrm>
          <a:prstGeom prst="rect">
            <a:avLst/>
          </a:prstGeom>
        </p:spPr>
      </p:pic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558BE7DE-AAAE-B541-C8BC-41319049673B}"/>
              </a:ext>
            </a:extLst>
          </p:cNvPr>
          <p:cNvSpPr/>
          <p:nvPr/>
        </p:nvSpPr>
        <p:spPr>
          <a:xfrm>
            <a:off x="2272303" y="3302862"/>
            <a:ext cx="785090" cy="7966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28032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888D8C6-36D3-9B16-1342-053E9878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u-HU" sz="5400" dirty="0"/>
              <a:t>Közlekedés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B45A2F-F82A-1B12-A3AB-2BD27392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1900" b="1" err="1"/>
              <a:t>Aszfaltrétege</a:t>
            </a:r>
            <a:r>
              <a:rPr lang="hu-HU" sz="1900" b="1" dirty="0"/>
              <a:t> alá(6-10cm)</a:t>
            </a:r>
          </a:p>
          <a:p>
            <a:r>
              <a:rPr lang="hu-HU" sz="1900" b="1" err="1"/>
              <a:t>Piezogenerátor</a:t>
            </a:r>
            <a:endParaRPr lang="hu-HU" sz="1900" b="1"/>
          </a:p>
          <a:p>
            <a:pPr lvl="1"/>
            <a:r>
              <a:rPr lang="hu-HU" sz="1900" b="1" dirty="0"/>
              <a:t>Környezetbarát</a:t>
            </a:r>
          </a:p>
          <a:p>
            <a:pPr lvl="1"/>
            <a:endParaRPr lang="hu-HU" sz="1900" b="1" dirty="0"/>
          </a:p>
          <a:p>
            <a:pPr lvl="1"/>
            <a:r>
              <a:rPr lang="hu-HU" sz="1900" b="1" dirty="0"/>
              <a:t>Megbízható</a:t>
            </a:r>
          </a:p>
          <a:p>
            <a:pPr lvl="1"/>
            <a:endParaRPr lang="hu-HU" sz="1900" b="1" dirty="0"/>
          </a:p>
          <a:p>
            <a:pPr lvl="1"/>
            <a:r>
              <a:rPr lang="hu-HU" sz="1900" b="1" dirty="0"/>
              <a:t>Élettartama hosszú(25év)</a:t>
            </a:r>
          </a:p>
          <a:p>
            <a:endParaRPr lang="hu-HU" sz="1900" b="1" dirty="0"/>
          </a:p>
        </p:txBody>
      </p:sp>
      <p:pic>
        <p:nvPicPr>
          <p:cNvPr id="5" name="Kép 4" descr="A képen ég, kültéri, közlekedés, jármű látható&#10;&#10;Automatikusan generált leírás">
            <a:extLst>
              <a:ext uri="{FF2B5EF4-FFF2-40B4-BE49-F238E27FC236}">
                <a16:creationId xmlns:a16="http://schemas.microsoft.com/office/drawing/2014/main" id="{38C090BB-6135-AD36-DCE6-AE8CE5C96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4" r="770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668133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A2B832-916E-0FCF-8CE6-1CAB167A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Megtérülés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B72A14-0D85-3082-481F-15F0E66AA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2286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10 km út kiépítése:           30,5 </a:t>
            </a:r>
            <a:r>
              <a:rPr lang="hu-HU" b="1" dirty="0" err="1">
                <a:solidFill>
                  <a:srgbClr val="FF0000"/>
                </a:solidFill>
              </a:rPr>
              <a:t>millárd</a:t>
            </a:r>
            <a:r>
              <a:rPr lang="hu-HU" b="1" dirty="0">
                <a:solidFill>
                  <a:srgbClr val="FF0000"/>
                </a:solidFill>
              </a:rPr>
              <a:t>   forint </a:t>
            </a:r>
            <a:endParaRPr lang="hu-HU" dirty="0"/>
          </a:p>
          <a:p>
            <a:r>
              <a:rPr lang="hu-HU" b="1" dirty="0"/>
              <a:t>1 nap alatt megtermelt villamosenergia:  120 000  kWh</a:t>
            </a:r>
          </a:p>
          <a:p>
            <a:r>
              <a:rPr lang="hu-HU" b="1" dirty="0"/>
              <a:t>1 év alatt megtermelt villamosenergia:    43 800 000 kWh</a:t>
            </a:r>
          </a:p>
          <a:p>
            <a:r>
              <a:rPr lang="hu-HU" b="1" dirty="0"/>
              <a:t>1 kWh villamosenergia ára:                 36    forint</a:t>
            </a:r>
          </a:p>
          <a:p>
            <a:r>
              <a:rPr lang="hu-HU" b="1" dirty="0">
                <a:solidFill>
                  <a:srgbClr val="00B050"/>
                </a:solidFill>
              </a:rPr>
              <a:t>1 év alatt a bevétel:      43 800 000*36=1,5768 </a:t>
            </a:r>
            <a:r>
              <a:rPr lang="hu-HU" b="1" dirty="0" err="1">
                <a:solidFill>
                  <a:srgbClr val="00B050"/>
                </a:solidFill>
              </a:rPr>
              <a:t>millárd</a:t>
            </a:r>
            <a:r>
              <a:rPr lang="hu-HU" b="1" dirty="0">
                <a:solidFill>
                  <a:srgbClr val="00B050"/>
                </a:solidFill>
              </a:rPr>
              <a:t>    forint</a:t>
            </a:r>
          </a:p>
          <a:p>
            <a:r>
              <a:rPr lang="hu-HU" b="1" dirty="0">
                <a:solidFill>
                  <a:srgbClr val="FFC000"/>
                </a:solidFill>
              </a:rPr>
              <a:t>MEGTÉRÜLÉSI IDŐ:    30,5 milliárd/1,5768= </a:t>
            </a:r>
          </a:p>
          <a:p>
            <a:endParaRPr lang="hu-HU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hu-HU" sz="5400" b="1" dirty="0">
                <a:solidFill>
                  <a:srgbClr val="FFC000"/>
                </a:solidFill>
              </a:rPr>
              <a:t>19,34 év</a:t>
            </a:r>
            <a:endParaRPr lang="hu-HU" sz="5400" b="1" dirty="0"/>
          </a:p>
        </p:txBody>
      </p:sp>
    </p:spTree>
    <p:extLst>
      <p:ext uri="{BB962C8B-B14F-4D97-AF65-F5344CB8AC3E}">
        <p14:creationId xmlns:p14="http://schemas.microsoft.com/office/powerpoint/2010/main" val="402923488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291FFC7-1086-594E-A2CB-B430C24B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u-HU" sz="5400"/>
              <a:t>Induktív töltés 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A031AF-5691-ADEC-FF51-061A35454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hu-HU" sz="2200" b="1" dirty="0"/>
          </a:p>
          <a:p>
            <a:r>
              <a:rPr lang="hu-HU" sz="2200" b="1" dirty="0"/>
              <a:t>Elektromágneses tekercs</a:t>
            </a:r>
            <a:endParaRPr lang="hu-HU" dirty="0"/>
          </a:p>
          <a:p>
            <a:endParaRPr lang="hu-HU" sz="2200" b="1" dirty="0"/>
          </a:p>
          <a:p>
            <a:r>
              <a:rPr lang="hu-HU" sz="2200" b="1" dirty="0"/>
              <a:t>Elektromágneses mező</a:t>
            </a:r>
          </a:p>
          <a:p>
            <a:endParaRPr lang="hu-HU" sz="2200" b="1" dirty="0"/>
          </a:p>
          <a:p>
            <a:r>
              <a:rPr lang="hu-HU" sz="2200" b="1" dirty="0"/>
              <a:t>Nagyon drága (innováció?)</a:t>
            </a:r>
          </a:p>
        </p:txBody>
      </p:sp>
      <p:pic>
        <p:nvPicPr>
          <p:cNvPr id="4" name="Kép 3" descr="A képen Szárazföldi jármű, jármű, kültéri, épület látható&#10;&#10;Automatikusan generált leírás">
            <a:extLst>
              <a:ext uri="{FF2B5EF4-FFF2-40B4-BE49-F238E27FC236}">
                <a16:creationId xmlns:a16="http://schemas.microsoft.com/office/drawing/2014/main" id="{F3C3A6C9-D252-9B8A-419D-CF665B22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5" r="3411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23538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Szélesvásznú</PresentationFormat>
  <Paragraphs>0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Csirkecombból lámpafény</vt:lpstr>
      <vt:lpstr>Az energia nem vész el csak átalakul.</vt:lpstr>
      <vt:lpstr>PowerPoint-bemutató</vt:lpstr>
      <vt:lpstr>Piezoelektromosság</vt:lpstr>
      <vt:lpstr>PowerPoint-bemutató</vt:lpstr>
      <vt:lpstr>Futópálya</vt:lpstr>
      <vt:lpstr>Közlekedés</vt:lpstr>
      <vt:lpstr>Megtérülés</vt:lpstr>
      <vt:lpstr>Induktív töltés </vt:lpstr>
      <vt:lpstr>Jövőkép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538</cp:revision>
  <dcterms:created xsi:type="dcterms:W3CDTF">2024-04-11T14:31:37Z</dcterms:created>
  <dcterms:modified xsi:type="dcterms:W3CDTF">2024-04-14T17:29:45Z</dcterms:modified>
</cp:coreProperties>
</file>