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6"/>
  </p:notesMasterIdLst>
  <p:sldIdLst>
    <p:sldId id="256" r:id="rId2"/>
    <p:sldId id="258" r:id="rId3"/>
    <p:sldId id="259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8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FBEB-1F4C-46D7-8033-6B2AA431FE99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9A0BA-69BA-4897-82DF-9B45DF02B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7268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9A0BA-69BA-4897-82DF-9B45DF02BEBA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431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9A0BA-69BA-4897-82DF-9B45DF02BEB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2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9A0BA-69BA-4897-82DF-9B45DF02BEB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113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9A0BA-69BA-4897-82DF-9B45DF02BEB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097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9A0BA-69BA-4897-82DF-9B45DF02BEB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35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  <p:pic>
        <p:nvPicPr>
          <p:cNvPr id="9" name="Kép 8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1275DC48-C0ED-5858-0C45-CA32D3F66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8" b="89974" l="3977" r="96600">
                        <a14:foregroundMark x1="92303" y1="37401" x2="90827" y2="39380"/>
                        <a14:foregroundMark x1="96600" y1="38061" x2="93842" y2="38984"/>
                        <a14:backgroundMark x1="32906" y1="20910" x2="50417" y2="20910"/>
                        <a14:backgroundMark x1="34381" y1="65106" x2="43810" y2="69723"/>
                        <a14:backgroundMark x1="3849" y1="60026" x2="5131" y2="62269"/>
                        <a14:backgroundMark x1="30340" y1="53892" x2="31623" y2="53232"/>
                        <a14:backgroundMark x1="32906" y1="52573" x2="34638" y2="51913"/>
                        <a14:backgroundMark x1="37588" y1="50396" x2="38230" y2="50198"/>
                        <a14:backgroundMark x1="39769" y1="50198" x2="40795" y2="50198"/>
                        <a14:backgroundMark x1="46889" y1="48747" x2="46889" y2="48747"/>
                        <a14:backgroundMark x1="42591" y1="49736" x2="40026" y2="50396"/>
                        <a14:backgroundMark x1="49647" y1="48285" x2="44131" y2="49011"/>
                        <a14:backgroundMark x1="50225" y1="48153" x2="51058" y2="48153"/>
                        <a14:backgroundMark x1="52598" y1="47823" x2="52598" y2="47823"/>
                        <a14:backgroundMark x1="52085" y1="47823" x2="52085" y2="47823"/>
                        <a14:backgroundMark x1="19243" y1="59631" x2="19885" y2="59235"/>
                        <a14:backgroundMark x1="22707" y1="56926" x2="22899" y2="56860"/>
                        <a14:backgroundMark x1="27518" y1="55013" x2="25465" y2="55673"/>
                        <a14:backgroundMark x1="23797" y1="56596" x2="23605" y2="56728"/>
                        <a14:backgroundMark x1="22130" y1="57982" x2="20718" y2="62203"/>
                        <a14:backgroundMark x1="24246" y1="61939" x2="34381" y2="65567"/>
                        <a14:backgroundMark x1="59269" y1="70119" x2="63117" y2="69921"/>
                        <a14:backgroundMark x1="63759" y1="69789" x2="75882" y2="64644"/>
                        <a14:backgroundMark x1="75882" y1="64644" x2="75882" y2="64644"/>
                        <a14:backgroundMark x1="15074" y1="40963" x2="19179" y2="34037"/>
                        <a14:backgroundMark x1="57986" y1="27441" x2="67736" y2="27045"/>
                        <a14:backgroundMark x1="46889" y1="28100" x2="45927" y2="28232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63" y="5118487"/>
            <a:ext cx="2273584" cy="22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204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43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072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3959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7681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196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727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70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936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3481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390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277145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75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41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11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3215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315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325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253C5-4644-4EC0-8882-FBC3C57E21B4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F9640CF-10B0-4F4A-BDF7-7C1205F8D810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6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D5317BE4-7FB4-6396-F4F7-DFFF21A684F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28" b="89974" l="3977" r="96600">
                        <a14:foregroundMark x1="92303" y1="37401" x2="90827" y2="39380"/>
                        <a14:foregroundMark x1="96600" y1="38061" x2="93842" y2="38984"/>
                        <a14:backgroundMark x1="32906" y1="20910" x2="50417" y2="20910"/>
                        <a14:backgroundMark x1="34381" y1="65106" x2="43810" y2="69723"/>
                        <a14:backgroundMark x1="3849" y1="60026" x2="5131" y2="62269"/>
                        <a14:backgroundMark x1="30340" y1="53892" x2="31623" y2="53232"/>
                        <a14:backgroundMark x1="32906" y1="52573" x2="34638" y2="51913"/>
                        <a14:backgroundMark x1="37588" y1="50396" x2="38230" y2="50198"/>
                        <a14:backgroundMark x1="39769" y1="50198" x2="40795" y2="50198"/>
                        <a14:backgroundMark x1="46889" y1="48747" x2="46889" y2="48747"/>
                        <a14:backgroundMark x1="42591" y1="49736" x2="40026" y2="50396"/>
                        <a14:backgroundMark x1="49647" y1="48285" x2="44131" y2="49011"/>
                        <a14:backgroundMark x1="50225" y1="48153" x2="51058" y2="48153"/>
                        <a14:backgroundMark x1="52598" y1="47823" x2="52598" y2="47823"/>
                        <a14:backgroundMark x1="52085" y1="47823" x2="52085" y2="47823"/>
                        <a14:backgroundMark x1="19243" y1="59631" x2="19885" y2="59235"/>
                        <a14:backgroundMark x1="22707" y1="56926" x2="22899" y2="56860"/>
                        <a14:backgroundMark x1="27518" y1="55013" x2="25465" y2="55673"/>
                        <a14:backgroundMark x1="23797" y1="56596" x2="23605" y2="56728"/>
                        <a14:backgroundMark x1="22130" y1="57982" x2="20718" y2="62203"/>
                        <a14:backgroundMark x1="24246" y1="61939" x2="34381" y2="65567"/>
                        <a14:backgroundMark x1="59269" y1="70119" x2="63117" y2="69921"/>
                        <a14:backgroundMark x1="63759" y1="69789" x2="75882" y2="64644"/>
                        <a14:backgroundMark x1="75882" y1="64644" x2="75882" y2="64644"/>
                        <a14:backgroundMark x1="15074" y1="40963" x2="19179" y2="34037"/>
                        <a14:backgroundMark x1="57986" y1="27441" x2="67736" y2="27045"/>
                        <a14:backgroundMark x1="46889" y1="28100" x2="45927" y2="28232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63" y="5118487"/>
            <a:ext cx="2273584" cy="22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07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menfc.duckdns.org/MotiGreen/Home/index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WP16qay99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rcode-monkey.com/" TargetMode="External"/><Relationship Id="rId3" Type="http://schemas.openxmlformats.org/officeDocument/2006/relationships/hyperlink" Target="https://www.spar.hu/onlineshop/" TargetMode="External"/><Relationship Id="rId7" Type="http://schemas.openxmlformats.org/officeDocument/2006/relationships/hyperlink" Target="https://www.google.com/" TargetMode="External"/><Relationship Id="rId2" Type="http://schemas.openxmlformats.org/officeDocument/2006/relationships/hyperlink" Target="https://sharemenfc.duckdns.org/Motigreen/Home/index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wwfaustralia/photos/plastic-pollution-is-killing-sea-turtles-whether-its-confusing-plastic-bags-for-/10157885420423712/?paipv=0&amp;eav=AfaDEHAePgAidwyDWvpfpxtVkZXP-cbo0PLMk-EmWWXvgfO7IFXUpsj-stZF6cmloa0&amp;_rdr" TargetMode="External"/><Relationship Id="rId5" Type="http://schemas.openxmlformats.org/officeDocument/2006/relationships/hyperlink" Target="https://www.human-b-gon.com/save-garbage-island" TargetMode="External"/><Relationship Id="rId4" Type="http://schemas.openxmlformats.org/officeDocument/2006/relationships/hyperlink" Target="https://www.fiat.hu/500-electric/500-electric-hatchback/colo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046B1C-9339-2937-E879-6BE0898AF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3290" y="2404534"/>
            <a:ext cx="10099913" cy="1646302"/>
          </a:xfrm>
        </p:spPr>
        <p:txBody>
          <a:bodyPr/>
          <a:lstStyle/>
          <a:p>
            <a:r>
              <a:rPr lang="hu-HU" b="1" dirty="0"/>
              <a:t>Együtt egy zöldebb jövőért!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710A9CA-E328-AC26-AF4E-365DF6A4F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0191" y="4050833"/>
            <a:ext cx="7766936" cy="1096899"/>
          </a:xfrm>
        </p:spPr>
        <p:txBody>
          <a:bodyPr/>
          <a:lstStyle/>
          <a:p>
            <a:r>
              <a:rPr lang="hu-HU" dirty="0" err="1"/>
              <a:t>Gelencsér</a:t>
            </a:r>
            <a:r>
              <a:rPr lang="hu-HU" dirty="0"/>
              <a:t> Ádám, </a:t>
            </a:r>
            <a:r>
              <a:rPr lang="hu-HU" dirty="0" err="1"/>
              <a:t>Raisz</a:t>
            </a:r>
            <a:r>
              <a:rPr lang="hu-HU" dirty="0"/>
              <a:t> Péter, Máthé Martin</a:t>
            </a:r>
          </a:p>
        </p:txBody>
      </p:sp>
    </p:spTree>
    <p:extLst>
      <p:ext uri="{BB962C8B-B14F-4D97-AF65-F5344CB8AC3E}">
        <p14:creationId xmlns:p14="http://schemas.microsoft.com/office/powerpoint/2010/main" val="365566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091556-0418-2152-EEA2-C31CB428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08" y="412619"/>
            <a:ext cx="8596668" cy="1320800"/>
          </a:xfrm>
        </p:spPr>
        <p:txBody>
          <a:bodyPr>
            <a:normAutofit/>
          </a:bodyPr>
          <a:lstStyle/>
          <a:p>
            <a:r>
              <a:rPr lang="hu-HU" sz="3800" b="1" dirty="0"/>
              <a:t>Technikai háttér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4ED6E8-8A2D-30D0-7852-1C97659C3F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Weboldal</a:t>
            </a:r>
          </a:p>
          <a:p>
            <a:r>
              <a:rPr lang="hu-HU" sz="2400" dirty="0"/>
              <a:t>Applikáció</a:t>
            </a:r>
          </a:p>
          <a:p>
            <a:r>
              <a:rPr lang="hu-HU" sz="2400" dirty="0"/>
              <a:t>QR kód</a:t>
            </a:r>
          </a:p>
          <a:p>
            <a:r>
              <a:rPr lang="hu-HU" sz="2400" dirty="0"/>
              <a:t>NFC technológia</a:t>
            </a: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7E8FFFF4-7C05-D3B9-43F5-E6F49442E46C}"/>
              </a:ext>
            </a:extLst>
          </p:cNvPr>
          <p:cNvSpPr/>
          <p:nvPr/>
        </p:nvSpPr>
        <p:spPr>
          <a:xfrm>
            <a:off x="4229482" y="600368"/>
            <a:ext cx="1853330" cy="1845713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DFC253C-9343-D4AB-8160-600FB5FD864C}"/>
              </a:ext>
            </a:extLst>
          </p:cNvPr>
          <p:cNvGrpSpPr/>
          <p:nvPr/>
        </p:nvGrpSpPr>
        <p:grpSpPr>
          <a:xfrm>
            <a:off x="3974198" y="2358669"/>
            <a:ext cx="2375041" cy="2375041"/>
            <a:chOff x="5576626" y="4555985"/>
            <a:chExt cx="2375041" cy="2375041"/>
          </a:xfrm>
        </p:grpSpPr>
        <p:pic>
          <p:nvPicPr>
            <p:cNvPr id="11" name="Kép 10" descr="A képen fekete, sötétség látható&#10;&#10;Automatikusan generált leírás">
              <a:extLst>
                <a:ext uri="{FF2B5EF4-FFF2-40B4-BE49-F238E27FC236}">
                  <a16:creationId xmlns:a16="http://schemas.microsoft.com/office/drawing/2014/main" id="{7A868F6E-AFC5-1ED0-B4C1-6F4E92EE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626" y="4555985"/>
              <a:ext cx="2375041" cy="2375041"/>
            </a:xfrm>
            <a:prstGeom prst="rect">
              <a:avLst/>
            </a:prstGeom>
          </p:spPr>
        </p:pic>
        <p:pic>
          <p:nvPicPr>
            <p:cNvPr id="13" name="Kép 12" descr="A képen Betűtípus, Grafika, Grafikus tervezés, tervezés látható&#10;&#10;Automatikusan generált leírás">
              <a:extLst>
                <a:ext uri="{FF2B5EF4-FFF2-40B4-BE49-F238E27FC236}">
                  <a16:creationId xmlns:a16="http://schemas.microsoft.com/office/drawing/2014/main" id="{7C66C37C-58AB-9C80-6272-78764CC1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774" y="4927601"/>
              <a:ext cx="1631810" cy="1631810"/>
            </a:xfrm>
            <a:prstGeom prst="rect">
              <a:avLst/>
            </a:prstGeom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52C4DD27-85C9-72D2-B747-39FED1B8BA6E}"/>
              </a:ext>
            </a:extLst>
          </p:cNvPr>
          <p:cNvGrpSpPr/>
          <p:nvPr/>
        </p:nvGrpSpPr>
        <p:grpSpPr>
          <a:xfrm>
            <a:off x="5858183" y="698688"/>
            <a:ext cx="3688529" cy="5891645"/>
            <a:chOff x="4328502" y="705092"/>
            <a:chExt cx="3784823" cy="5867125"/>
          </a:xfrm>
        </p:grpSpPr>
        <p:pic>
          <p:nvPicPr>
            <p:cNvPr id="15" name="Kép 14" descr="A képen szöveg, képernyőkép látható&#10;&#10;Automatikusan generált leírás">
              <a:extLst>
                <a:ext uri="{FF2B5EF4-FFF2-40B4-BE49-F238E27FC236}">
                  <a16:creationId xmlns:a16="http://schemas.microsoft.com/office/drawing/2014/main" id="{1FD17D85-2A33-D9E8-A748-8BDF204E5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706" y="850375"/>
              <a:ext cx="2478416" cy="5431086"/>
            </a:xfrm>
            <a:prstGeom prst="rect">
              <a:avLst/>
            </a:prstGeom>
          </p:spPr>
        </p:pic>
        <p:pic>
          <p:nvPicPr>
            <p:cNvPr id="16" name="Kép 15" descr="A képen Mobiltelefon, képernyőkép, Mobileszköz, Hordozható kommunikációs eszköz látható&#10;&#10;Automatikusan generált leírás">
              <a:extLst>
                <a:ext uri="{FF2B5EF4-FFF2-40B4-BE49-F238E27FC236}">
                  <a16:creationId xmlns:a16="http://schemas.microsoft.com/office/drawing/2014/main" id="{1D5C4BDD-8CFF-CCD7-EFFD-1BB04007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02" y="705092"/>
              <a:ext cx="3784823" cy="5867125"/>
            </a:xfrm>
            <a:prstGeom prst="rect">
              <a:avLst/>
            </a:prstGeom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FA589991-E2DC-580D-272B-F9DE22A0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23" y="4646299"/>
            <a:ext cx="1760847" cy="17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95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8F0B9F-84B0-126F-0EDE-3B8D52EC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800" b="1" dirty="0"/>
              <a:t>Konklúzió és következmények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B30391-945A-24AB-ACC5-374A081D9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383" y="2176594"/>
            <a:ext cx="5251193" cy="3578302"/>
          </a:xfrm>
        </p:spPr>
        <p:txBody>
          <a:bodyPr>
            <a:normAutofit/>
          </a:bodyPr>
          <a:lstStyle/>
          <a:p>
            <a:r>
              <a:rPr lang="hu-HU" sz="2400" dirty="0"/>
              <a:t>Kulcsfontosságú a motiválás</a:t>
            </a:r>
          </a:p>
          <a:p>
            <a:r>
              <a:rPr lang="hu-HU" sz="2400" dirty="0"/>
              <a:t>Egészségesebb életmód</a:t>
            </a:r>
          </a:p>
          <a:p>
            <a:r>
              <a:rPr lang="hu-HU" sz="2400" dirty="0"/>
              <a:t>Időt nyernénk új energiaforrások feltalálásához</a:t>
            </a:r>
          </a:p>
          <a:p>
            <a:r>
              <a:rPr lang="hu-HU" sz="2400" dirty="0"/>
              <a:t>Egészségesebb állatvilág</a:t>
            </a:r>
          </a:p>
          <a:p>
            <a:r>
              <a:rPr lang="hu-HU" sz="2400" dirty="0"/>
              <a:t>Levegőminőség javulása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8DD79B8-AEFB-BAC3-0183-7B5B1AD2D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9020" y1="28956" x2="49020" y2="28956"/>
                      </a14:backgroundRemoval>
                    </a14:imgEffect>
                  </a14:imgLayer>
                </a14:imgProps>
              </a:ext>
            </a:extLst>
          </a:blip>
          <a:srcRect l="14112" t="22155" r="15543" b="15838"/>
          <a:stretch/>
        </p:blipFill>
        <p:spPr>
          <a:xfrm>
            <a:off x="5438964" y="1743500"/>
            <a:ext cx="4481784" cy="38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2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49C479-003B-B4CF-8B18-E55CF30E8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9962" y="15558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err="1"/>
              <a:t>Interaktív</a:t>
            </a:r>
            <a:r>
              <a:rPr lang="en-US" sz="3800" b="1" dirty="0"/>
              <a:t> </a:t>
            </a:r>
            <a:r>
              <a:rPr lang="en-US" sz="3800" b="1" dirty="0" err="1"/>
              <a:t>szemléltetés</a:t>
            </a:r>
            <a:endParaRPr lang="en-US" sz="3800" b="1" dirty="0"/>
          </a:p>
        </p:txBody>
      </p:sp>
      <p:pic>
        <p:nvPicPr>
          <p:cNvPr id="7" name="Kép 6" descr="A képen jármű, közlekedés, Szárazföldi jármű, Szállítási mód látható&#10;&#10;Automatikusan generált leírás">
            <a:extLst>
              <a:ext uri="{FF2B5EF4-FFF2-40B4-BE49-F238E27FC236}">
                <a16:creationId xmlns:a16="http://schemas.microsoft.com/office/drawing/2014/main" id="{0BBFA559-E353-EED2-EE57-E7785DF22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9" y="815989"/>
            <a:ext cx="4223607" cy="4223607"/>
          </a:xfrm>
          <a:prstGeom prst="rect">
            <a:avLst/>
          </a:prstGeom>
        </p:spPr>
      </p:pic>
      <p:pic>
        <p:nvPicPr>
          <p:cNvPr id="9" name="Kép 8" descr="A képen Szárazföldi jármű, autó, jármű, kerék látható&#10;&#10;Automatikusan generált leírás">
            <a:extLst>
              <a:ext uri="{FF2B5EF4-FFF2-40B4-BE49-F238E27FC236}">
                <a16:creationId xmlns:a16="http://schemas.microsoft.com/office/drawing/2014/main" id="{F1E6675A-B68E-E331-620A-771999C3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5" y="4827853"/>
            <a:ext cx="3209253" cy="203014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3B049C16-B76D-4A05-C49D-E32D02E69C78}"/>
              </a:ext>
            </a:extLst>
          </p:cNvPr>
          <p:cNvSpPr txBox="1"/>
          <p:nvPr/>
        </p:nvSpPr>
        <p:spPr>
          <a:xfrm>
            <a:off x="584207" y="4139883"/>
            <a:ext cx="3003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Busz</a:t>
            </a:r>
            <a:r>
              <a:rPr lang="en-US" sz="3200" dirty="0"/>
              <a:t> </a:t>
            </a:r>
            <a:r>
              <a:rPr lang="en-US" sz="3200" dirty="0" err="1"/>
              <a:t>vagy</a:t>
            </a:r>
            <a:r>
              <a:rPr lang="en-US" sz="3200" dirty="0"/>
              <a:t> </a:t>
            </a:r>
            <a:r>
              <a:rPr lang="en-US" sz="3200" dirty="0" err="1"/>
              <a:t>autó</a:t>
            </a:r>
            <a:r>
              <a:rPr lang="en-US" sz="3200" dirty="0"/>
              <a:t>?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7B3AEFA-CBC3-E036-C918-86FD7F06D7C0}"/>
              </a:ext>
            </a:extLst>
          </p:cNvPr>
          <p:cNvSpPr txBox="1"/>
          <p:nvPr/>
        </p:nvSpPr>
        <p:spPr>
          <a:xfrm>
            <a:off x="5690167" y="4512393"/>
            <a:ext cx="3621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/>
              <a:t>Bio</a:t>
            </a:r>
            <a:r>
              <a:rPr lang="hu-HU" sz="3200" dirty="0"/>
              <a:t>, vagy hagyományos</a:t>
            </a:r>
            <a:r>
              <a:rPr lang="en-US" sz="3200" dirty="0"/>
              <a:t> </a:t>
            </a:r>
            <a:r>
              <a:rPr lang="en-US" sz="3200" dirty="0" err="1"/>
              <a:t>tej</a:t>
            </a:r>
            <a:r>
              <a:rPr lang="en-US" sz="3200" dirty="0"/>
              <a:t>?</a:t>
            </a:r>
          </a:p>
        </p:txBody>
      </p:sp>
      <p:pic>
        <p:nvPicPr>
          <p:cNvPr id="8" name="Kép 7" descr="A képen szöveg, higiénikus törlőkendő látható&#10;&#10;Automatikusan generált leírás">
            <a:extLst>
              <a:ext uri="{FF2B5EF4-FFF2-40B4-BE49-F238E27FC236}">
                <a16:creationId xmlns:a16="http://schemas.microsoft.com/office/drawing/2014/main" id="{6CD5C7F5-6960-087A-8945-5D1EE846D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90" y="815989"/>
            <a:ext cx="1419348" cy="3886627"/>
          </a:xfrm>
          <a:prstGeom prst="rect">
            <a:avLst/>
          </a:prstGeom>
        </p:spPr>
      </p:pic>
      <p:pic>
        <p:nvPicPr>
          <p:cNvPr id="16" name="Kép 15" descr="A képen szöveg, Snack, étel, Készétel látható&#10;&#10;Automatikusan generált leírás">
            <a:extLst>
              <a:ext uri="{FF2B5EF4-FFF2-40B4-BE49-F238E27FC236}">
                <a16:creationId xmlns:a16="http://schemas.microsoft.com/office/drawing/2014/main" id="{664B28D8-54DC-166D-812B-BDED9A2CE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6" y="781622"/>
            <a:ext cx="1611256" cy="38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7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108DC8-4937-A104-74E2-23EBC08F6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dirty="0"/>
              <a:t>Köszönjük a figyelmet!</a:t>
            </a:r>
          </a:p>
        </p:txBody>
      </p:sp>
      <p:pic>
        <p:nvPicPr>
          <p:cNvPr id="4" name="Tartalom helye 4" descr="A képen szöveg, Grafika, tervezés, Grafikus tervezés látható&#10;&#10;Automatikusan generált leírás">
            <a:extLst>
              <a:ext uri="{FF2B5EF4-FFF2-40B4-BE49-F238E27FC236}">
                <a16:creationId xmlns:a16="http://schemas.microsoft.com/office/drawing/2014/main" id="{436FE2E9-8CD3-6106-9D9B-79E3A88ED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3" y="1983612"/>
            <a:ext cx="3325812" cy="3325812"/>
          </a:xfrm>
        </p:spPr>
      </p:pic>
      <p:sp>
        <p:nvSpPr>
          <p:cNvPr id="5" name="Szövegdoboz 4">
            <a:hlinkClick r:id="rId3"/>
            <a:extLst>
              <a:ext uri="{FF2B5EF4-FFF2-40B4-BE49-F238E27FC236}">
                <a16:creationId xmlns:a16="http://schemas.microsoft.com/office/drawing/2014/main" id="{26168534-4D61-8F6A-668F-84414CEEDFEB}"/>
              </a:ext>
            </a:extLst>
          </p:cNvPr>
          <p:cNvSpPr txBox="1"/>
          <p:nvPr/>
        </p:nvSpPr>
        <p:spPr>
          <a:xfrm>
            <a:off x="3141844" y="5630873"/>
            <a:ext cx="366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u="sng" dirty="0"/>
              <a:t>Látogassák meg weboldalunkat is!</a:t>
            </a:r>
          </a:p>
          <a:p>
            <a:pPr algn="ctr"/>
            <a:r>
              <a:rPr lang="hu-HU" dirty="0">
                <a:hlinkClick r:id="rId4"/>
              </a:rPr>
              <a:t>Tekintsék meg reklámfilmünket!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260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C7D51B-7572-9A02-1656-8938AD300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193800"/>
            <a:ext cx="7511845" cy="2387600"/>
          </a:xfrm>
        </p:spPr>
        <p:txBody>
          <a:bodyPr/>
          <a:lstStyle/>
          <a:p>
            <a:r>
              <a:rPr lang="en-US" dirty="0" err="1"/>
              <a:t>Források</a:t>
            </a:r>
            <a:endParaRPr lang="en-US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723E5B6-45B8-4157-E59B-04160C175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65119"/>
            <a:ext cx="7325032" cy="5226626"/>
          </a:xfrm>
        </p:spPr>
        <p:txBody>
          <a:bodyPr>
            <a:normAutofit/>
          </a:bodyPr>
          <a:lstStyle/>
          <a:p>
            <a:r>
              <a:rPr lang="en-US" dirty="0" err="1"/>
              <a:t>Weboldalunk</a:t>
            </a:r>
            <a:r>
              <a:rPr lang="en-US" dirty="0"/>
              <a:t>:</a:t>
            </a:r>
          </a:p>
          <a:p>
            <a:r>
              <a:rPr lang="en-US" dirty="0"/>
              <a:t> </a:t>
            </a:r>
            <a:r>
              <a:rPr lang="en-US" dirty="0">
                <a:hlinkClick r:id="rId2"/>
              </a:rPr>
              <a:t>https://sharemenfc.duckdns.org/Motigreen/Home/index.html</a:t>
            </a:r>
            <a:endParaRPr lang="en-US" dirty="0"/>
          </a:p>
          <a:p>
            <a:r>
              <a:rPr lang="en-US" dirty="0" err="1"/>
              <a:t>Képek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termékek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leírások</a:t>
            </a:r>
            <a:r>
              <a:rPr lang="en-US" dirty="0"/>
              <a:t>:</a:t>
            </a:r>
          </a:p>
          <a:p>
            <a:r>
              <a:rPr lang="en-US" dirty="0">
                <a:hlinkClick r:id="rId3"/>
              </a:rPr>
              <a:t>https://www.spar.hu/onlineshop/</a:t>
            </a:r>
            <a:endParaRPr lang="en-US" dirty="0"/>
          </a:p>
          <a:p>
            <a:r>
              <a:rPr lang="en-US" dirty="0">
                <a:hlinkClick r:id="rId4"/>
              </a:rPr>
              <a:t>https://www.fiat.hu/500-electric/500-electric-hatchback/colors</a:t>
            </a:r>
            <a:endParaRPr lang="en-US" dirty="0"/>
          </a:p>
          <a:p>
            <a:r>
              <a:rPr lang="en-US" dirty="0">
                <a:hlinkClick r:id="rId5"/>
              </a:rPr>
              <a:t>https://www.human-b-gon.com/save-garbage-island</a:t>
            </a:r>
            <a:endParaRPr lang="en-US" dirty="0"/>
          </a:p>
          <a:p>
            <a:r>
              <a:rPr lang="en-US" dirty="0">
                <a:hlinkClick r:id="rId6"/>
              </a:rPr>
              <a:t>https://www.facebook.com/wwfaustralia/photos/plastic-pollution-is-killing-sea-turtles-whether-its-confusing-plastic-bags-for-/10157885420423712/?paipv=0&amp;eav=AfaDEHAePgAidwyDWvpfpxtVkZXP-cbo0PLMk-EmWWXvgfO7IFXUpsj-stZF6cmloa0&amp;_rdr</a:t>
            </a:r>
            <a:endParaRPr lang="en-US" dirty="0"/>
          </a:p>
          <a:p>
            <a:r>
              <a:rPr lang="en-US" dirty="0" err="1"/>
              <a:t>Egyéb</a:t>
            </a:r>
            <a:r>
              <a:rPr lang="en-US" dirty="0"/>
              <a:t> </a:t>
            </a:r>
            <a:r>
              <a:rPr lang="en-US" dirty="0" err="1"/>
              <a:t>képek</a:t>
            </a:r>
            <a:r>
              <a:rPr lang="en-US" dirty="0"/>
              <a:t>:</a:t>
            </a:r>
          </a:p>
          <a:p>
            <a:r>
              <a:rPr lang="en-US" dirty="0">
                <a:hlinkClick r:id="rId7"/>
              </a:rPr>
              <a:t>https://www.google.com/</a:t>
            </a:r>
            <a:endParaRPr lang="en-US" dirty="0"/>
          </a:p>
          <a:p>
            <a:r>
              <a:rPr lang="en-US" dirty="0"/>
              <a:t>QR </a:t>
            </a:r>
            <a:r>
              <a:rPr lang="en-US" dirty="0" err="1"/>
              <a:t>kódok</a:t>
            </a:r>
            <a:r>
              <a:rPr lang="en-US" dirty="0"/>
              <a:t>:</a:t>
            </a:r>
          </a:p>
          <a:p>
            <a:r>
              <a:rPr lang="en-US" dirty="0">
                <a:hlinkClick r:id="rId8"/>
              </a:rPr>
              <a:t>https://www.qrcode-monkey.com/#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5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C45125-C11C-4927-C670-4243A5F3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97" y="166819"/>
            <a:ext cx="9715364" cy="1320800"/>
          </a:xfrm>
        </p:spPr>
        <p:txBody>
          <a:bodyPr>
            <a:normAutofit/>
          </a:bodyPr>
          <a:lstStyle/>
          <a:p>
            <a:r>
              <a:rPr lang="hu-HU" sz="3800" b="1" dirty="0"/>
              <a:t>Nagy problémák,</a:t>
            </a:r>
            <a:br>
              <a:rPr lang="hu-HU" sz="3800" b="1" dirty="0"/>
            </a:br>
            <a:r>
              <a:rPr lang="hu-HU" sz="3800" b="1" dirty="0"/>
              <a:t>					súlyos következmények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5DBB51-BE2E-5752-77CB-36BF6E9A0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707" y="1487619"/>
            <a:ext cx="7247467" cy="537038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u-HU" sz="1900" b="1" dirty="0"/>
              <a:t>Importtermékek szállítása 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Google Sans"/>
              </a:rPr>
              <a:t>→</a:t>
            </a:r>
            <a:r>
              <a:rPr lang="en-US" sz="19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1900" b="1" dirty="0" err="1"/>
              <a:t>Légszennyezés</a:t>
            </a:r>
            <a:endParaRPr lang="en-US" sz="1900" b="1" dirty="0"/>
          </a:p>
          <a:p>
            <a:pPr>
              <a:lnSpc>
                <a:spcPct val="200000"/>
              </a:lnSpc>
            </a:pPr>
            <a:r>
              <a:rPr lang="en-US" sz="1900" dirty="0" err="1">
                <a:solidFill>
                  <a:schemeClr val="tx1"/>
                </a:solidFill>
              </a:rPr>
              <a:t>Műanyagzacskók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és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palackok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Google Sans"/>
              </a:rPr>
              <a:t>→ </a:t>
            </a:r>
            <a:r>
              <a:rPr lang="en-US" sz="1900" dirty="0" err="1">
                <a:solidFill>
                  <a:schemeClr val="tx1"/>
                </a:solidFill>
              </a:rPr>
              <a:t>Szemétszigetek</a:t>
            </a:r>
            <a:endParaRPr lang="en-US" sz="19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00" b="1" dirty="0" err="1">
                <a:solidFill>
                  <a:schemeClr val="tx1"/>
                </a:solidFill>
              </a:rPr>
              <a:t>Tömeggyártás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Google Sans"/>
              </a:rPr>
              <a:t>→ </a:t>
            </a:r>
            <a:r>
              <a:rPr lang="hu-HU" sz="1900" b="1" i="0" dirty="0">
                <a:solidFill>
                  <a:schemeClr val="tx1"/>
                </a:solidFill>
                <a:effectLst/>
              </a:rPr>
              <a:t>Hazai és kis</a:t>
            </a:r>
            <a:r>
              <a:rPr lang="en-US" sz="1900" b="1" dirty="0" err="1">
                <a:solidFill>
                  <a:schemeClr val="tx1"/>
                </a:solidFill>
              </a:rPr>
              <a:t>kereskedők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err="1">
                <a:solidFill>
                  <a:schemeClr val="tx1"/>
                </a:solidFill>
              </a:rPr>
              <a:t>kiszorítása</a:t>
            </a: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00" dirty="0">
                <a:solidFill>
                  <a:schemeClr val="tx1"/>
                </a:solidFill>
              </a:rPr>
              <a:t>Multi</a:t>
            </a:r>
            <a:r>
              <a:rPr lang="hu-HU" sz="1900" dirty="0">
                <a:solidFill>
                  <a:schemeClr val="tx1"/>
                </a:solidFill>
              </a:rPr>
              <a:t>nacionális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cégek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Google Sans"/>
              </a:rPr>
              <a:t> → </a:t>
            </a:r>
            <a:r>
              <a:rPr lang="en-US" sz="1900" dirty="0">
                <a:solidFill>
                  <a:schemeClr val="tx1"/>
                </a:solidFill>
              </a:rPr>
              <a:t>Nagy </a:t>
            </a:r>
            <a:r>
              <a:rPr lang="en-US" sz="1900" dirty="0" err="1">
                <a:solidFill>
                  <a:schemeClr val="tx1"/>
                </a:solidFill>
              </a:rPr>
              <a:t>nyomás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az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erőforrásokon</a:t>
            </a:r>
            <a:endParaRPr lang="en-US" sz="19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900" b="1" dirty="0" err="1">
                <a:solidFill>
                  <a:schemeClr val="tx1"/>
                </a:solidFill>
              </a:rPr>
              <a:t>Autó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err="1">
                <a:solidFill>
                  <a:schemeClr val="tx1"/>
                </a:solidFill>
              </a:rPr>
              <a:t>és</a:t>
            </a:r>
            <a:r>
              <a:rPr lang="en-US" sz="1900" b="1" dirty="0">
                <a:solidFill>
                  <a:schemeClr val="tx1"/>
                </a:solidFill>
              </a:rPr>
              <a:t> motor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Google Sans"/>
              </a:rPr>
              <a:t> → </a:t>
            </a:r>
            <a:r>
              <a:rPr lang="en-US" sz="1900" b="1" dirty="0">
                <a:solidFill>
                  <a:schemeClr val="tx1"/>
                </a:solidFill>
              </a:rPr>
              <a:t>Tú</a:t>
            </a:r>
            <a:r>
              <a:rPr lang="hu-HU" sz="1900" b="1" dirty="0">
                <a:solidFill>
                  <a:schemeClr val="tx1"/>
                </a:solidFill>
              </a:rPr>
              <a:t>l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err="1">
                <a:solidFill>
                  <a:schemeClr val="tx1"/>
                </a:solidFill>
              </a:rPr>
              <a:t>sok</a:t>
            </a:r>
            <a:r>
              <a:rPr lang="en-US" sz="1900" b="1" dirty="0">
                <a:solidFill>
                  <a:schemeClr val="tx1"/>
                </a:solidFill>
              </a:rPr>
              <a:t> CO</a:t>
            </a:r>
            <a:r>
              <a:rPr lang="en-US" sz="1900" b="1" baseline="-25000" dirty="0">
                <a:solidFill>
                  <a:schemeClr val="tx1"/>
                </a:solidFill>
              </a:rPr>
              <a:t>2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dirty="0" err="1">
                <a:solidFill>
                  <a:schemeClr val="tx1"/>
                </a:solidFill>
              </a:rPr>
              <a:t>kibocsátás</a:t>
            </a:r>
            <a:endParaRPr lang="hu-HU" sz="1900" b="1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hu-HU" sz="1900" b="1" dirty="0">
                <a:solidFill>
                  <a:schemeClr val="tx1"/>
                </a:solidFill>
              </a:rPr>
              <a:t>A társadalom motiválatlansága </a:t>
            </a:r>
            <a:r>
              <a:rPr lang="en-US" sz="1900" b="0" i="0" dirty="0">
                <a:solidFill>
                  <a:schemeClr val="tx1"/>
                </a:solidFill>
                <a:effectLst/>
                <a:latin typeface="Google Sans"/>
              </a:rPr>
              <a:t>→</a:t>
            </a:r>
            <a:r>
              <a:rPr lang="hu-HU" sz="1900" b="0" i="0" dirty="0">
                <a:solidFill>
                  <a:schemeClr val="tx1"/>
                </a:solidFill>
                <a:effectLst/>
              </a:rPr>
              <a:t> Az előbbiek súlyosbodása</a:t>
            </a:r>
            <a:endParaRPr lang="en-US" sz="1900" b="1" dirty="0">
              <a:solidFill>
                <a:schemeClr val="tx1"/>
              </a:solidFill>
            </a:endParaRPr>
          </a:p>
          <a:p>
            <a:endParaRPr lang="hu-HU" sz="1900" dirty="0"/>
          </a:p>
        </p:txBody>
      </p:sp>
      <p:pic>
        <p:nvPicPr>
          <p:cNvPr id="7" name="Tartalom helye 6" descr="A képen térkép, clipart, rajzfilm, illusztráció látható&#10;&#10;Automatikusan generált leírás">
            <a:extLst>
              <a:ext uri="{FF2B5EF4-FFF2-40B4-BE49-F238E27FC236}">
                <a16:creationId xmlns:a16="http://schemas.microsoft.com/office/drawing/2014/main" id="{EBEBFEA1-7D02-DF09-C142-D12E49E58F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94" y="1250336"/>
            <a:ext cx="4604776" cy="4604776"/>
          </a:xfrm>
        </p:spPr>
      </p:pic>
    </p:spTree>
    <p:extLst>
      <p:ext uri="{BB962C8B-B14F-4D97-AF65-F5344CB8AC3E}">
        <p14:creationId xmlns:p14="http://schemas.microsoft.com/office/powerpoint/2010/main" val="273572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C44B7B-5519-E3A6-A4AB-C52F2797A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b="1" dirty="0"/>
              <a:t>Mit tehetünk Mi?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39D37C1-A926-1768-5E05-9A081D22BF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000" dirty="0"/>
              <a:t>Semmit, egy ember úgy sem számít, akkor meg minek…</a:t>
            </a:r>
          </a:p>
        </p:txBody>
      </p:sp>
    </p:spTree>
    <p:extLst>
      <p:ext uri="{BB962C8B-B14F-4D97-AF65-F5344CB8AC3E}">
        <p14:creationId xmlns:p14="http://schemas.microsoft.com/office/powerpoint/2010/main" val="178640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751200-74FC-46A9-F3F6-EA63348F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800" b="1" dirty="0"/>
              <a:t>Miért éri meg váltani?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5B9C47DF-4D88-19CE-2BFD-6208460FA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959693"/>
              </p:ext>
            </p:extLst>
          </p:nvPr>
        </p:nvGraphicFramePr>
        <p:xfrm>
          <a:off x="1391126" y="1428382"/>
          <a:ext cx="7798793" cy="258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634">
                  <a:extLst>
                    <a:ext uri="{9D8B030D-6E8A-4147-A177-3AD203B41FA5}">
                      <a16:colId xmlns:a16="http://schemas.microsoft.com/office/drawing/2014/main" val="179142656"/>
                    </a:ext>
                  </a:extLst>
                </a:gridCol>
                <a:gridCol w="2029789">
                  <a:extLst>
                    <a:ext uri="{9D8B030D-6E8A-4147-A177-3AD203B41FA5}">
                      <a16:colId xmlns:a16="http://schemas.microsoft.com/office/drawing/2014/main" val="1516053478"/>
                    </a:ext>
                  </a:extLst>
                </a:gridCol>
                <a:gridCol w="2030685">
                  <a:extLst>
                    <a:ext uri="{9D8B030D-6E8A-4147-A177-3AD203B41FA5}">
                      <a16:colId xmlns:a16="http://schemas.microsoft.com/office/drawing/2014/main" val="2162220735"/>
                    </a:ext>
                  </a:extLst>
                </a:gridCol>
                <a:gridCol w="2030685">
                  <a:extLst>
                    <a:ext uri="{9D8B030D-6E8A-4147-A177-3AD203B41FA5}">
                      <a16:colId xmlns:a16="http://schemas.microsoft.com/office/drawing/2014/main" val="296302565"/>
                    </a:ext>
                  </a:extLst>
                </a:gridCol>
              </a:tblGrid>
              <a:tr h="844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00" dirty="0">
                          <a:solidFill>
                            <a:schemeClr val="tx1"/>
                          </a:solidFill>
                          <a:effectLst/>
                        </a:rPr>
                        <a:t>Naponta megtett km</a:t>
                      </a:r>
                      <a:endParaRPr lang="hu-HU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00" dirty="0">
                          <a:solidFill>
                            <a:schemeClr val="tx1"/>
                          </a:solidFill>
                          <a:effectLst/>
                        </a:rPr>
                        <a:t>Százalékos arány</a:t>
                      </a:r>
                      <a:endParaRPr lang="hu-HU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00" dirty="0">
                          <a:solidFill>
                            <a:schemeClr val="tx1"/>
                          </a:solidFill>
                          <a:effectLst/>
                        </a:rPr>
                        <a:t>Főben kifejezve</a:t>
                      </a:r>
                      <a:endParaRPr lang="hu-HU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1" kern="100" dirty="0">
                          <a:solidFill>
                            <a:schemeClr val="tx1"/>
                          </a:solidFill>
                          <a:effectLst/>
                        </a:rPr>
                        <a:t>Az általuk megtett kilométerek száma (naponta)</a:t>
                      </a:r>
                      <a:endParaRPr lang="hu-HU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8527411"/>
                  </a:ext>
                </a:extLst>
              </a:tr>
              <a:tr h="4353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5-10 km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28%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84 000 fő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630 000 km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2180640"/>
                  </a:ext>
                </a:extLst>
              </a:tr>
              <a:tr h="4353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>
                          <a:effectLst/>
                        </a:rPr>
                        <a:t>11-25</a:t>
                      </a:r>
                      <a:endParaRPr lang="hu-HU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27%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81 000 fő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>
                          <a:effectLst/>
                        </a:rPr>
                        <a:t>1 458 000 km</a:t>
                      </a:r>
                      <a:endParaRPr lang="hu-HU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0626264"/>
                  </a:ext>
                </a:extLst>
              </a:tr>
              <a:tr h="4353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>
                          <a:effectLst/>
                        </a:rPr>
                        <a:t>50+</a:t>
                      </a:r>
                      <a:endParaRPr lang="hu-HU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7%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21 000 fő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>
                          <a:effectLst/>
                        </a:rPr>
                        <a:t>1 050 000 km</a:t>
                      </a:r>
                      <a:endParaRPr lang="hu-HU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309962"/>
                  </a:ext>
                </a:extLst>
              </a:tr>
              <a:tr h="4353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 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 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186 000 fő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kern="100" dirty="0">
                          <a:effectLst/>
                        </a:rPr>
                        <a:t>3 138 000 km</a:t>
                      </a:r>
                      <a:endParaRPr lang="hu-HU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033570"/>
                  </a:ext>
                </a:extLst>
              </a:tr>
            </a:tbl>
          </a:graphicData>
        </a:graphic>
      </p:graphicFrame>
      <p:sp>
        <p:nvSpPr>
          <p:cNvPr id="6" name="Tartalom helye 3">
            <a:extLst>
              <a:ext uri="{FF2B5EF4-FFF2-40B4-BE49-F238E27FC236}">
                <a16:creationId xmlns:a16="http://schemas.microsoft.com/office/drawing/2014/main" id="{2E35186F-656D-CEE0-9712-BCB94418CEF7}"/>
              </a:ext>
            </a:extLst>
          </p:cNvPr>
          <p:cNvSpPr txBox="1">
            <a:spLocks/>
          </p:cNvSpPr>
          <p:nvPr/>
        </p:nvSpPr>
        <p:spPr>
          <a:xfrm>
            <a:off x="530942" y="4455655"/>
            <a:ext cx="9114503" cy="3595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/>
              <a:t>Ezzel a megtett távolsággal 78,5-szer megkerülhetjük a földet</a:t>
            </a:r>
          </a:p>
          <a:p>
            <a:r>
              <a:rPr lang="hu-HU" sz="2400" dirty="0"/>
              <a:t>Ha az autózó emberek 10%-a </a:t>
            </a:r>
            <a:r>
              <a:rPr lang="hu-HU" sz="2400" dirty="0" err="1"/>
              <a:t>a</a:t>
            </a:r>
            <a:r>
              <a:rPr lang="hu-HU" sz="2400" dirty="0"/>
              <a:t> tömegközlekedést választja, </a:t>
            </a:r>
            <a:r>
              <a:rPr lang="hu-HU" sz="2400" b="1" dirty="0"/>
              <a:t>382 205 kg szén-dioxidtól óvjuk meg a környezetet </a:t>
            </a:r>
            <a:r>
              <a:rPr lang="hu-HU" sz="2400" b="1" dirty="0">
                <a:solidFill>
                  <a:srgbClr val="00B0F0"/>
                </a:solidFill>
              </a:rPr>
              <a:t>naponta</a:t>
            </a:r>
          </a:p>
        </p:txBody>
      </p:sp>
    </p:spTree>
    <p:extLst>
      <p:ext uri="{BB962C8B-B14F-4D97-AF65-F5344CB8AC3E}">
        <p14:creationId xmlns:p14="http://schemas.microsoft.com/office/powerpoint/2010/main" val="136234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4E54D1-FFE1-0FDE-E6E2-7514E0AC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66" y="282371"/>
            <a:ext cx="8909118" cy="1320800"/>
          </a:xfrm>
        </p:spPr>
        <p:txBody>
          <a:bodyPr>
            <a:normAutofit/>
          </a:bodyPr>
          <a:lstStyle/>
          <a:p>
            <a:r>
              <a:rPr lang="hu-HU" sz="3800" b="1" dirty="0"/>
              <a:t>Szkenneld a zöldet, mentsd</a:t>
            </a:r>
            <a:br>
              <a:rPr lang="hu-HU" sz="3800" b="1" dirty="0"/>
            </a:br>
            <a:r>
              <a:rPr lang="hu-HU" sz="3800" b="1" dirty="0"/>
              <a:t>							               meg a földet!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526940-3D01-9EC1-ACCB-9804341E8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166" y="2681697"/>
            <a:ext cx="4184035" cy="3348113"/>
          </a:xfrm>
        </p:spPr>
        <p:txBody>
          <a:bodyPr>
            <a:normAutofit/>
          </a:bodyPr>
          <a:lstStyle/>
          <a:p>
            <a:r>
              <a:rPr lang="hu-HU" sz="2800" dirty="0"/>
              <a:t>Pontgyűjtőrendszer</a:t>
            </a:r>
          </a:p>
          <a:p>
            <a:r>
              <a:rPr lang="hu-HU" sz="2800" dirty="0"/>
              <a:t>Jutalmak</a:t>
            </a:r>
          </a:p>
          <a:p>
            <a:r>
              <a:rPr lang="hu-HU" sz="2800" dirty="0"/>
              <a:t>Faültetés</a:t>
            </a:r>
          </a:p>
          <a:p>
            <a:r>
              <a:rPr lang="hu-HU" sz="2800" dirty="0"/>
              <a:t>Online termékleírások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50E1C498-C56B-658C-401C-B14F9F82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9" b="89437" l="7222" r="90000">
                        <a14:foregroundMark x1="83333" y1="5869" x2="78241" y2="15258"/>
                        <a14:foregroundMark x1="79907" y1="26761" x2="76204" y2="46009"/>
                        <a14:foregroundMark x1="83796" y1="24178" x2="77593" y2="36620"/>
                        <a14:foregroundMark x1="56111" y1="51174" x2="56111" y2="51174"/>
                        <a14:foregroundMark x1="55741" y1="37559" x2="55741" y2="37559"/>
                        <a14:foregroundMark x1="8981" y1="51174" x2="11667" y2="54225"/>
                        <a14:foregroundMark x1="12870" y1="65728" x2="11157" y2="66616"/>
                        <a14:foregroundMark x1="80648" y1="49765" x2="80278" y2="52113"/>
                        <a14:foregroundMark x1="80185" y1="52582" x2="79907" y2="54695"/>
                        <a14:foregroundMark x1="7685" y1="67840" x2="7685" y2="67840"/>
                        <a14:foregroundMark x1="7407" y1="67606" x2="7407" y2="67606"/>
                        <a14:foregroundMark x1="7222" y1="24648" x2="7222" y2="24648"/>
                        <a14:foregroundMark x1="78241" y1="58920" x2="78241" y2="58920"/>
                        <a14:foregroundMark x1="78241" y1="58920" x2="78148" y2="65023"/>
                        <a14:foregroundMark x1="78148" y1="75822" x2="77963" y2="76995"/>
                        <a14:backgroundMark x1="6481" y1="69249" x2="10278" y2="69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93" y="1568533"/>
            <a:ext cx="4716679" cy="186046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C9972BD-3927-B62C-2F7E-B892C2B65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" b="94367" l="9917" r="89905">
                        <a14:foregroundMark x1="50238" y1="64975" x2="39905" y2="66146"/>
                        <a14:foregroundMark x1="47150" y1="69492" x2="47565" y2="72783"/>
                        <a14:foregroundMark x1="50119" y1="72672" x2="44774" y2="72616"/>
                        <a14:foregroundMark x1="40558" y1="72170" x2="35392" y2="73062"/>
                        <a14:foregroundMark x1="27969" y1="94367" x2="58017" y2="93307"/>
                        <a14:foregroundMark x1="78088" y1="36698" x2="77969" y2="37200"/>
                        <a14:foregroundMark x1="78979" y1="37089" x2="78444" y2="37702"/>
                        <a14:foregroundMark x1="78682" y1="48410" x2="79157" y2="54880"/>
                        <a14:foregroundMark x1="79038" y1="58282" x2="78800" y2="58840"/>
                        <a14:foregroundMark x1="78860" y1="36698" x2="78860" y2="36698"/>
                        <a14:foregroundMark x1="78979" y1="36419" x2="78800" y2="36698"/>
                        <a14:foregroundMark x1="47565" y1="3737" x2="41805" y2="19130"/>
                        <a14:foregroundMark x1="46615" y1="7474" x2="46615" y2="7474"/>
                        <a14:foregroundMark x1="46615" y1="7474" x2="44418" y2="16899"/>
                        <a14:foregroundMark x1="44418" y1="16899" x2="44418" y2="16899"/>
                        <a14:foregroundMark x1="48575" y1="2566" x2="48575" y2="2566"/>
                        <a14:foregroundMark x1="48694" y1="2454" x2="48694" y2="2454"/>
                        <a14:foregroundMark x1="50059" y1="279" x2="49287" y2="1506"/>
                        <a14:foregroundMark x1="51544" y1="502" x2="51544" y2="502"/>
                        <a14:foregroundMark x1="53266" y1="3458" x2="53444" y2="3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3351">
            <a:off x="7055306" y="3331019"/>
            <a:ext cx="2890557" cy="307765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1AFA95C-3A44-D823-A0EF-8C64BC764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2" b="98303" l="9937" r="89918">
                        <a14:foregroundMark x1="42511" y1="41998" x2="50024" y2="40834"/>
                        <a14:foregroundMark x1="53611" y1="7371" x2="54581" y2="4122"/>
                        <a14:foregroundMark x1="49200" y1="2570" x2="43383" y2="2570"/>
                        <a14:foregroundMark x1="25788" y1="93889" x2="53805" y2="94568"/>
                        <a14:foregroundMark x1="53805" y1="94568" x2="65342" y2="93889"/>
                        <a14:foregroundMark x1="65342" y1="93889" x2="65778" y2="93889"/>
                        <a14:foregroundMark x1="79544" y1="94762" x2="43965" y2="95878"/>
                        <a14:foregroundMark x1="33446" y1="97284" x2="44111" y2="98303"/>
                        <a14:backgroundMark x1="19147" y1="63143" x2="19147" y2="63143"/>
                        <a14:backgroundMark x1="20698" y1="66683" x2="20116" y2="6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01348">
            <a:off x="4401499" y="3317604"/>
            <a:ext cx="3105992" cy="31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7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6E0B7F-D4E6-E3C4-0F1F-B41D0F45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54924" cy="1320800"/>
          </a:xfrm>
        </p:spPr>
        <p:txBody>
          <a:bodyPr>
            <a:normAutofit/>
          </a:bodyPr>
          <a:lstStyle/>
          <a:p>
            <a:r>
              <a:rPr lang="hu-HU" sz="4000" b="1" dirty="0"/>
              <a:t>Miért jelent megoldást a </a:t>
            </a:r>
            <a:r>
              <a:rPr lang="hu-HU" sz="4000" b="1" dirty="0" err="1"/>
              <a:t>MotiGreen</a:t>
            </a:r>
            <a:r>
              <a:rPr lang="hu-HU" sz="4000" b="1" dirty="0"/>
              <a:t>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6BD82A-7C1C-841C-C024-B8705104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85" y="1812874"/>
            <a:ext cx="8596668" cy="477061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hu-HU" sz="2400" dirty="0"/>
              <a:t>Az egyénen alapszik</a:t>
            </a:r>
          </a:p>
          <a:p>
            <a:pPr>
              <a:lnSpc>
                <a:spcPct val="130000"/>
              </a:lnSpc>
            </a:pPr>
            <a:r>
              <a:rPr lang="hu-HU" sz="2400" dirty="0"/>
              <a:t>Nagy tömegeket mozgósít</a:t>
            </a:r>
          </a:p>
          <a:p>
            <a:pPr>
              <a:lnSpc>
                <a:spcPct val="130000"/>
              </a:lnSpc>
            </a:pPr>
            <a:r>
              <a:rPr lang="hu-HU" sz="2400" dirty="0"/>
              <a:t>Folyamatos motivációt biztosít</a:t>
            </a:r>
          </a:p>
          <a:p>
            <a:pPr>
              <a:lnSpc>
                <a:spcPct val="130000"/>
              </a:lnSpc>
            </a:pPr>
            <a:r>
              <a:rPr lang="hu-HU" sz="2400" dirty="0"/>
              <a:t>Játékos</a:t>
            </a:r>
          </a:p>
          <a:p>
            <a:pPr>
              <a:lnSpc>
                <a:spcPct val="130000"/>
              </a:lnSpc>
            </a:pPr>
            <a:r>
              <a:rPr lang="hu-HU" sz="2400" dirty="0"/>
              <a:t>Sok korcsoport bevonható</a:t>
            </a:r>
          </a:p>
          <a:p>
            <a:pPr>
              <a:lnSpc>
                <a:spcPct val="130000"/>
              </a:lnSpc>
            </a:pPr>
            <a:r>
              <a:rPr lang="hu-HU" sz="2400" dirty="0"/>
              <a:t>Fejleszthető</a:t>
            </a:r>
          </a:p>
          <a:p>
            <a:pPr>
              <a:lnSpc>
                <a:spcPct val="130000"/>
              </a:lnSpc>
            </a:pPr>
            <a:r>
              <a:rPr lang="hu-HU" sz="2400" dirty="0"/>
              <a:t>Több nyelvre is lefordítható</a:t>
            </a:r>
          </a:p>
        </p:txBody>
      </p:sp>
      <p:pic>
        <p:nvPicPr>
          <p:cNvPr id="5" name="Kép 4" descr="A képen rajzfilm, clipart látható&#10;&#10;Automatikusan generált leírás">
            <a:extLst>
              <a:ext uri="{FF2B5EF4-FFF2-40B4-BE49-F238E27FC236}">
                <a16:creationId xmlns:a16="http://schemas.microsoft.com/office/drawing/2014/main" id="{DF32FF23-93BC-2A46-9077-183FD94E2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48" y="2535836"/>
            <a:ext cx="4630175" cy="5000589"/>
          </a:xfrm>
          <a:prstGeom prst="rect">
            <a:avLst/>
          </a:prstGeom>
        </p:spPr>
      </p:pic>
      <p:pic>
        <p:nvPicPr>
          <p:cNvPr id="7" name="Kép 6" descr="A képen rajzfilm, mosoly, clipart, Animációs film látható&#10;&#10;Automatikusan generált leírás">
            <a:extLst>
              <a:ext uri="{FF2B5EF4-FFF2-40B4-BE49-F238E27FC236}">
                <a16:creationId xmlns:a16="http://schemas.microsoft.com/office/drawing/2014/main" id="{B7216BCB-5806-7000-2123-C17CDF62A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10414" r="57226" b="9569"/>
          <a:stretch/>
        </p:blipFill>
        <p:spPr>
          <a:xfrm>
            <a:off x="5023998" y="4481234"/>
            <a:ext cx="1347305" cy="21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73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FB053E-65CC-EE17-518B-669B3BE2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/>
              <a:t>Alkalmazási területek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B32070-D415-D844-B09E-1777615C2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3" y="1590317"/>
            <a:ext cx="5914385" cy="3348113"/>
          </a:xfrm>
        </p:spPr>
        <p:txBody>
          <a:bodyPr>
            <a:normAutofit/>
          </a:bodyPr>
          <a:lstStyle/>
          <a:p>
            <a:r>
              <a:rPr lang="hu-HU" sz="2400" dirty="0"/>
              <a:t>Tömegközlekedés</a:t>
            </a:r>
          </a:p>
          <a:p>
            <a:pPr lvl="1"/>
            <a:r>
              <a:rPr lang="hu-HU" sz="2000" dirty="0"/>
              <a:t>Buszok</a:t>
            </a:r>
          </a:p>
          <a:p>
            <a:pPr lvl="1"/>
            <a:r>
              <a:rPr lang="hu-HU" sz="2000" dirty="0"/>
              <a:t>Vonatok</a:t>
            </a:r>
          </a:p>
          <a:p>
            <a:pPr lvl="1"/>
            <a:r>
              <a:rPr lang="hu-HU" sz="2000" dirty="0"/>
              <a:t>Villamosok</a:t>
            </a:r>
          </a:p>
          <a:p>
            <a:pPr lvl="1"/>
            <a:r>
              <a:rPr lang="hu-HU" sz="2000" dirty="0"/>
              <a:t>Metrók</a:t>
            </a:r>
          </a:p>
          <a:p>
            <a:r>
              <a:rPr lang="hu-HU" sz="2400" dirty="0"/>
              <a:t>Elektromosautó-töltőállomásokon</a:t>
            </a:r>
          </a:p>
          <a:p>
            <a:r>
              <a:rPr lang="hu-HU" sz="2400" dirty="0"/>
              <a:t>Közösségi autókban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569F31F-96FF-C0E0-B1F2-CFC9DF15F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6302" y="1590317"/>
            <a:ext cx="3807701" cy="3880773"/>
          </a:xfrm>
        </p:spPr>
        <p:txBody>
          <a:bodyPr>
            <a:normAutofit/>
          </a:bodyPr>
          <a:lstStyle/>
          <a:p>
            <a:r>
              <a:rPr lang="hu-HU" sz="2400" dirty="0"/>
              <a:t>Vásárlás</a:t>
            </a:r>
          </a:p>
          <a:p>
            <a:pPr lvl="1"/>
            <a:r>
              <a:rPr lang="hu-HU" sz="2000" dirty="0"/>
              <a:t>Szupermarketláncok</a:t>
            </a:r>
          </a:p>
          <a:p>
            <a:pPr lvl="1"/>
            <a:r>
              <a:rPr lang="hu-HU" sz="2000" dirty="0"/>
              <a:t>Hazai termelők</a:t>
            </a:r>
          </a:p>
          <a:p>
            <a:pPr lvl="1"/>
            <a:r>
              <a:rPr lang="hu-HU" sz="2000" dirty="0" err="1"/>
              <a:t>Bioboltok</a:t>
            </a:r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07E3C16-2119-C5F1-FD0F-4402D8F93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92613" l="10000" r="90000">
                        <a14:foregroundMark x1="16528" y1="10090" x2="22639" y2="10270"/>
                        <a14:foregroundMark x1="38194" y1="89550" x2="38194" y2="89550"/>
                        <a14:foregroundMark x1="76806" y1="89730" x2="76806" y2="89730"/>
                        <a14:foregroundMark x1="77083" y1="92613" x2="77083" y2="92613"/>
                        <a14:foregroundMark x1="37639" y1="92432" x2="37639" y2="92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359" y="4183379"/>
            <a:ext cx="2650069" cy="204276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94E0712-26BC-B6E4-D332-D6E5A83E9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6255" y="4030267"/>
            <a:ext cx="3399745" cy="33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8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FB053E-65CC-EE17-518B-669B3BE2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800" b="1" dirty="0"/>
              <a:t>Utazás a </a:t>
            </a:r>
            <a:r>
              <a:rPr lang="hu-HU" sz="3800" b="1" dirty="0" err="1"/>
              <a:t>MotiGreennel</a:t>
            </a:r>
            <a:endParaRPr lang="hu-HU" sz="38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B32070-D415-D844-B09E-1777615C2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235" y="1930400"/>
            <a:ext cx="4450578" cy="3348113"/>
          </a:xfrm>
        </p:spPr>
        <p:txBody>
          <a:bodyPr>
            <a:normAutofit/>
          </a:bodyPr>
          <a:lstStyle/>
          <a:p>
            <a:r>
              <a:rPr lang="hu-HU" sz="2000" dirty="0"/>
              <a:t>Közlekedés</a:t>
            </a:r>
          </a:p>
          <a:p>
            <a:pPr lvl="1"/>
            <a:r>
              <a:rPr lang="hu-HU" sz="1800" dirty="0"/>
              <a:t>Buszok</a:t>
            </a:r>
          </a:p>
          <a:p>
            <a:pPr lvl="1"/>
            <a:r>
              <a:rPr lang="hu-HU" sz="1800" dirty="0"/>
              <a:t>Vonatok</a:t>
            </a:r>
          </a:p>
          <a:p>
            <a:pPr lvl="1"/>
            <a:r>
              <a:rPr lang="hu-HU" sz="1800" dirty="0"/>
              <a:t>Villamosok</a:t>
            </a:r>
          </a:p>
          <a:p>
            <a:pPr lvl="1"/>
            <a:r>
              <a:rPr lang="hu-HU" sz="1800" dirty="0"/>
              <a:t>Metrók</a:t>
            </a:r>
          </a:p>
          <a:p>
            <a:r>
              <a:rPr lang="hu-HU" sz="2000" dirty="0"/>
              <a:t>Elektromosautó-töltőállomásokon</a:t>
            </a:r>
          </a:p>
          <a:p>
            <a:r>
              <a:rPr lang="hu-HU" sz="2000" dirty="0"/>
              <a:t>Közösségi autókban</a:t>
            </a:r>
          </a:p>
        </p:txBody>
      </p:sp>
      <p:pic>
        <p:nvPicPr>
          <p:cNvPr id="7" name="Tartalom helye 7" descr="A képen Betűtípus, Grafika, tervezés, szöveg látható&#10;&#10;Automatikusan generált leírás">
            <a:extLst>
              <a:ext uri="{FF2B5EF4-FFF2-40B4-BE49-F238E27FC236}">
                <a16:creationId xmlns:a16="http://schemas.microsoft.com/office/drawing/2014/main" id="{0EB7BA85-8BCE-8FB4-0C17-F8BE212E1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170" y="1785729"/>
            <a:ext cx="1972830" cy="1972830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AC0D2402-59E8-39CE-DC3E-6B3DB94647E0}"/>
              </a:ext>
            </a:extLst>
          </p:cNvPr>
          <p:cNvGrpSpPr/>
          <p:nvPr/>
        </p:nvGrpSpPr>
        <p:grpSpPr>
          <a:xfrm>
            <a:off x="6095999" y="1451633"/>
            <a:ext cx="3429000" cy="5160097"/>
            <a:chOff x="2591114" y="990875"/>
            <a:chExt cx="3784823" cy="5867125"/>
          </a:xfrm>
        </p:grpSpPr>
        <p:pic>
          <p:nvPicPr>
            <p:cNvPr id="9" name="Kép 8" descr="A képen szöveg, képernyőkép, vonat, villamos látható&#10;&#10;Automatikusan generált leírás">
              <a:extLst>
                <a:ext uri="{FF2B5EF4-FFF2-40B4-BE49-F238E27FC236}">
                  <a16:creationId xmlns:a16="http://schemas.microsoft.com/office/drawing/2014/main" id="{7570A3A3-CA46-6D0C-D5E6-71F6E3B4C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646" y="1150719"/>
              <a:ext cx="2447760" cy="5369912"/>
            </a:xfrm>
            <a:prstGeom prst="rect">
              <a:avLst/>
            </a:prstGeom>
          </p:spPr>
        </p:pic>
        <p:pic>
          <p:nvPicPr>
            <p:cNvPr id="10" name="Kép 9" descr="A képen Mobiltelefon, képernyőkép, Mobileszköz, Hordozható kommunikációs eszköz látható&#10;&#10;Automatikusan generált leírás">
              <a:extLst>
                <a:ext uri="{FF2B5EF4-FFF2-40B4-BE49-F238E27FC236}">
                  <a16:creationId xmlns:a16="http://schemas.microsoft.com/office/drawing/2014/main" id="{61781391-8986-AF87-5278-C1FE66EFC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114" y="990875"/>
              <a:ext cx="3784823" cy="5867125"/>
            </a:xfrm>
            <a:prstGeom prst="rect">
              <a:avLst/>
            </a:prstGeom>
          </p:spPr>
        </p:pic>
      </p:grpSp>
      <p:pic>
        <p:nvPicPr>
          <p:cNvPr id="11" name="Kép 10" descr="A képen tervezés, Grafika, Betűtípus, szöveg látható&#10;&#10;Automatikusan generált leírás">
            <a:extLst>
              <a:ext uri="{FF2B5EF4-FFF2-40B4-BE49-F238E27FC236}">
                <a16:creationId xmlns:a16="http://schemas.microsoft.com/office/drawing/2014/main" id="{44BE75FE-5362-C336-C875-A5768FD5E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170" y="4579438"/>
            <a:ext cx="1972830" cy="19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061949B6-5FDF-A2FB-AA94-C684D6742300}"/>
              </a:ext>
            </a:extLst>
          </p:cNvPr>
          <p:cNvGrpSpPr/>
          <p:nvPr/>
        </p:nvGrpSpPr>
        <p:grpSpPr>
          <a:xfrm>
            <a:off x="3494125" y="2066995"/>
            <a:ext cx="2941251" cy="4596069"/>
            <a:chOff x="4524552" y="676517"/>
            <a:chExt cx="3784823" cy="5867125"/>
          </a:xfrm>
        </p:grpSpPr>
        <p:pic>
          <p:nvPicPr>
            <p:cNvPr id="13" name="Picture 2" descr="shared image">
              <a:extLst>
                <a:ext uri="{FF2B5EF4-FFF2-40B4-BE49-F238E27FC236}">
                  <a16:creationId xmlns:a16="http://schemas.microsoft.com/office/drawing/2014/main" id="{BA0C5A5F-E63F-E848-438E-4B22D8F88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455" y="824949"/>
              <a:ext cx="2443018" cy="519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Kép 13" descr="A képen Mobiltelefon, képernyőkép, Mobileszköz, Hordozható kommunikációs eszköz látható&#10;&#10;Automatikusan generált leírás">
              <a:extLst>
                <a:ext uri="{FF2B5EF4-FFF2-40B4-BE49-F238E27FC236}">
                  <a16:creationId xmlns:a16="http://schemas.microsoft.com/office/drawing/2014/main" id="{E0ED33DD-7330-4A55-626A-1DE77265D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52" y="676517"/>
              <a:ext cx="3784823" cy="5867125"/>
            </a:xfrm>
            <a:prstGeom prst="rect">
              <a:avLst/>
            </a:prstGeom>
          </p:spPr>
        </p:pic>
      </p:grpSp>
      <p:pic>
        <p:nvPicPr>
          <p:cNvPr id="7" name="Tartalom helye 4" descr="A képen szöveg, étel látható&#10;&#10;Automatikusan generált leírás">
            <a:extLst>
              <a:ext uri="{FF2B5EF4-FFF2-40B4-BE49-F238E27FC236}">
                <a16:creationId xmlns:a16="http://schemas.microsoft.com/office/drawing/2014/main" id="{A284AEC1-3047-1F27-BD7C-9755B0B4F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45" b="99453" l="1449" r="97464">
                        <a14:foregroundMark x1="16667" y1="21350" x2="16667" y2="21350"/>
                        <a14:foregroundMark x1="51812" y1="20073" x2="51812" y2="20073"/>
                        <a14:foregroundMark x1="51812" y1="20073" x2="43116" y2="48905"/>
                        <a14:foregroundMark x1="43116" y1="48905" x2="64855" y2="78832"/>
                        <a14:foregroundMark x1="68478" y1="83394" x2="24638" y2="86131"/>
                        <a14:foregroundMark x1="27174" y1="97080" x2="27174" y2="97080"/>
                        <a14:foregroundMark x1="56343" y1="97017" x2="23442" y2="98129"/>
                        <a14:foregroundMark x1="72725" y1="96464" x2="67809" y2="96630"/>
                        <a14:foregroundMark x1="15977" y1="94876" x2="16304" y2="68066"/>
                        <a14:foregroundMark x1="5797" y1="77555" x2="5797" y2="60949"/>
                        <a14:foregroundMark x1="7442" y1="82664" x2="2899" y2="58212"/>
                        <a14:foregroundMark x1="7883" y1="85036" x2="7849" y2="84854"/>
                        <a14:foregroundMark x1="8696" y1="89416" x2="8305" y2="87313"/>
                        <a14:foregroundMark x1="2899" y1="58212" x2="3623" y2="54380"/>
                        <a14:foregroundMark x1="6522" y1="51277" x2="5687" y2="36736"/>
                        <a14:foregroundMark x1="3258" y1="36712" x2="3623" y2="40328"/>
                        <a14:foregroundMark x1="5826" y1="84854" x2="5822" y2="85036"/>
                        <a14:foregroundMark x1="6522" y1="50182" x2="5870" y2="82664"/>
                        <a14:foregroundMark x1="55797" y1="8029" x2="40217" y2="8029"/>
                        <a14:foregroundMark x1="39130" y1="5839" x2="72464" y2="4745"/>
                        <a14:foregroundMark x1="81884" y1="5839" x2="81884" y2="5839"/>
                        <a14:foregroundMark x1="83696" y1="8029" x2="88768" y2="43066"/>
                        <a14:foregroundMark x1="97583" y1="79927" x2="97597" y2="80086"/>
                        <a14:foregroundMark x1="97256" y1="76277" x2="97305" y2="76820"/>
                        <a14:foregroundMark x1="97092" y1="74453" x2="97174" y2="75365"/>
                        <a14:foregroundMark x1="93478" y1="34124" x2="97092" y2="74453"/>
                        <a14:foregroundMark x1="95290" y1="89051" x2="79295" y2="96834"/>
                        <a14:foregroundMark x1="57765" y1="98143" x2="24884" y2="97009"/>
                        <a14:foregroundMark x1="2678" y1="85036" x2="2636" y2="84854"/>
                        <a14:foregroundMark x1="4959" y1="94949" x2="3182" y2="87226"/>
                        <a14:foregroundMark x1="4348" y1="93066" x2="5761" y2="94632"/>
                        <a14:foregroundMark x1="5866" y1="85036" x2="5857" y2="84854"/>
                        <a14:foregroundMark x1="6159" y1="91241" x2="5970" y2="87226"/>
                        <a14:foregroundMark x1="91304" y1="7664" x2="23913" y2="4015"/>
                        <a14:foregroundMark x1="23913" y1="4015" x2="4169" y2="6580"/>
                        <a14:foregroundMark x1="8439" y1="18413" x2="19565" y2="8394"/>
                        <a14:foregroundMark x1="96014" y1="26825" x2="95652" y2="33942"/>
                        <a14:foregroundMark x1="95652" y1="32847" x2="95290" y2="34124"/>
                        <a14:foregroundMark x1="3623" y1="29927" x2="3986" y2="28832"/>
                        <a14:foregroundMark x1="4348" y1="26252" x2="4348" y2="24635"/>
                        <a14:foregroundMark x1="4348" y1="26825" x2="4348" y2="26804"/>
                        <a14:foregroundMark x1="3261" y1="26460" x2="3261" y2="25730"/>
                        <a14:foregroundMark x1="4710" y1="33577" x2="4710" y2="29745"/>
                        <a14:foregroundMark x1="71377" y1="51825" x2="71377" y2="58029"/>
                        <a14:foregroundMark x1="3623" y1="31569" x2="3623" y2="31569"/>
                        <a14:foregroundMark x1="3261" y1="32664" x2="3261" y2="33029"/>
                        <a14:foregroundMark x1="3261" y1="33029" x2="3261" y2="33029"/>
                        <a14:foregroundMark x1="96739" y1="31204" x2="96739" y2="31204"/>
                        <a14:foregroundMark x1="96739" y1="32664" x2="96739" y2="36314"/>
                        <a14:foregroundMark x1="97464" y1="25182" x2="96377" y2="26825"/>
                        <a14:foregroundMark x1="3261" y1="23723" x2="2899" y2="22993"/>
                        <a14:foregroundMark x1="2899" y1="16971" x2="3261" y2="16606"/>
                        <a14:foregroundMark x1="3261" y1="16423" x2="2899" y2="15511"/>
                        <a14:foregroundMark x1="2536" y1="16058" x2="2536" y2="16423"/>
                        <a14:foregroundMark x1="9420" y1="88504" x2="9420" y2="88504"/>
                        <a14:foregroundMark x1="50362" y1="70985" x2="53261" y2="70985"/>
                        <a14:backgroundMark x1="2536" y1="7299" x2="725" y2="9124"/>
                        <a14:backgroundMark x1="2536" y1="6752" x2="2174" y2="5657"/>
                        <a14:backgroundMark x1="1087" y1="6387" x2="725" y2="7847"/>
                        <a14:backgroundMark x1="146" y1="33029" x2="0" y2="36679"/>
                        <a14:backgroundMark x1="205" y1="31569" x2="161" y2="32664"/>
                        <a14:backgroundMark x1="506" y1="24088" x2="205" y2="31569"/>
                        <a14:backgroundMark x1="519" y1="23776" x2="506" y2="24088"/>
                        <a14:backgroundMark x1="629" y1="21069" x2="558" y2="22824"/>
                        <a14:backgroundMark x1="816" y1="16423" x2="684" y2="19696"/>
                        <a14:backgroundMark x1="953" y1="13001" x2="830" y2="16058"/>
                        <a14:backgroundMark x1="1087" y1="9672" x2="967" y2="12648"/>
                        <a14:backgroundMark x1="725" y1="8942" x2="362" y2="10584"/>
                        <a14:backgroundMark x1="1087" y1="22445" x2="1087" y2="23358"/>
                        <a14:backgroundMark x1="1087" y1="23358" x2="1087" y2="24270"/>
                        <a14:backgroundMark x1="1449" y1="85401" x2="1087" y2="86861"/>
                        <a14:backgroundMark x1="725" y1="85219" x2="725" y2="82482"/>
                        <a14:backgroundMark x1="1812" y1="82664" x2="1812" y2="84854"/>
                        <a14:backgroundMark x1="1812" y1="85036" x2="1812" y2="87226"/>
                        <a14:backgroundMark x1="1812" y1="95438" x2="2899" y2="97993"/>
                        <a14:backgroundMark x1="8696" y1="99270" x2="21739" y2="99453"/>
                        <a14:backgroundMark x1="3261" y1="95620" x2="5797" y2="96898"/>
                        <a14:backgroundMark x1="6522" y1="97263" x2="14130" y2="98358"/>
                        <a14:backgroundMark x1="68841" y1="99635" x2="76087" y2="99453"/>
                        <a14:backgroundMark x1="71377" y1="99453" x2="59420" y2="99453"/>
                        <a14:backgroundMark x1="87319" y1="98905" x2="88406" y2="98723"/>
                        <a14:backgroundMark x1="98551" y1="84672" x2="98551" y2="83759"/>
                        <a14:backgroundMark x1="98188" y1="81876" x2="98188" y2="81022"/>
                        <a14:backgroundMark x1="98551" y1="84854" x2="99638" y2="87226"/>
                        <a14:backgroundMark x1="98441" y1="83607" x2="99275" y2="84307"/>
                        <a14:backgroundMark x1="98913" y1="75365" x2="98913" y2="76277"/>
                        <a14:backgroundMark x1="98913" y1="76642" x2="99638" y2="78285"/>
                        <a14:backgroundMark x1="99638" y1="78650" x2="99638" y2="79927"/>
                        <a14:backgroundMark x1="98188" y1="78650" x2="98551" y2="79562"/>
                        <a14:backgroundMark x1="98551" y1="79745" x2="98188" y2="80109"/>
                        <a14:backgroundMark x1="98551" y1="81387" x2="98913" y2="85219"/>
                        <a14:backgroundMark x1="97464" y1="74453" x2="97464" y2="74453"/>
                        <a14:backgroundMark x1="97826" y1="75912" x2="97826" y2="75912"/>
                        <a14:backgroundMark x1="97826" y1="76277" x2="97826" y2="76277"/>
                        <a14:backgroundMark x1="97826" y1="76642" x2="97826" y2="76825"/>
                        <a14:backgroundMark x1="98188" y1="78467" x2="97826" y2="78832"/>
                        <a14:backgroundMark x1="98551" y1="79562" x2="98551" y2="79927"/>
                        <a14:backgroundMark x1="97826" y1="79562" x2="97826" y2="79562"/>
                        <a14:backgroundMark x1="97826" y1="75365" x2="98188" y2="7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1" y="1989051"/>
            <a:ext cx="2303609" cy="4573833"/>
          </a:xfrm>
        </p:spPr>
      </p:pic>
      <p:pic>
        <p:nvPicPr>
          <p:cNvPr id="8" name="Kép 7" descr="A képen szöveg, Mobiltelefon, képernyőkép látható&#10;&#10;Automatikusan generált leírás">
            <a:extLst>
              <a:ext uri="{FF2B5EF4-FFF2-40B4-BE49-F238E27FC236}">
                <a16:creationId xmlns:a16="http://schemas.microsoft.com/office/drawing/2014/main" id="{C6339BE8-FC0D-AA26-5899-FDC8C9976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7" b="94957" l="6774" r="92581">
                        <a14:foregroundMark x1="35806" y1="17043" x2="35806" y2="17043"/>
                        <a14:foregroundMark x1="37097" y1="14087" x2="37097" y2="14087"/>
                        <a14:foregroundMark x1="35484" y1="13913" x2="27742" y2="14435"/>
                        <a14:foregroundMark x1="34839" y1="14435" x2="66452" y2="20348"/>
                        <a14:foregroundMark x1="66129" y1="9739" x2="54516" y2="26783"/>
                        <a14:foregroundMark x1="84839" y1="9565" x2="25484" y2="15478"/>
                        <a14:foregroundMark x1="64692" y1="6103" x2="31290" y2="11478"/>
                        <a14:foregroundMark x1="70718" y1="5133" x2="64706" y2="6100"/>
                        <a14:foregroundMark x1="74516" y1="4522" x2="71707" y2="4974"/>
                        <a14:foregroundMark x1="10968" y1="7130" x2="17742" y2="3652"/>
                        <a14:foregroundMark x1="30645" y1="3652" x2="49355" y2="3652"/>
                        <a14:foregroundMark x1="64368" y1="3206" x2="61290" y2="3304"/>
                        <a14:foregroundMark x1="66774" y1="3130" x2="66165" y2="3149"/>
                        <a14:foregroundMark x1="91935" y1="22609" x2="92581" y2="29043"/>
                        <a14:foregroundMark x1="91613" y1="41391" x2="91613" y2="49739"/>
                        <a14:foregroundMark x1="92581" y1="54783" x2="90645" y2="45217"/>
                        <a14:foregroundMark x1="90645" y1="37739" x2="88387" y2="27478"/>
                        <a14:foregroundMark x1="92581" y1="77391" x2="88065" y2="64348"/>
                        <a14:foregroundMark x1="89355" y1="90783" x2="52258" y2="91826"/>
                        <a14:foregroundMark x1="61290" y1="92522" x2="39032" y2="92522"/>
                        <a14:foregroundMark x1="33226" y1="95304" x2="16129" y2="92522"/>
                        <a14:foregroundMark x1="10968" y1="90435" x2="8387" y2="81913"/>
                        <a14:foregroundMark x1="10000" y1="78435" x2="8474" y2="74487"/>
                        <a14:foregroundMark x1="9032" y1="67304" x2="8387" y2="56696"/>
                        <a14:foregroundMark x1="10000" y1="51130" x2="9355" y2="43304"/>
                        <a14:foregroundMark x1="8387" y1="48000" x2="10000" y2="55304"/>
                        <a14:foregroundMark x1="10968" y1="49565" x2="10000" y2="34087"/>
                        <a14:foregroundMark x1="9032" y1="32870" x2="8387" y2="33565"/>
                        <a14:foregroundMark x1="8387" y1="33739" x2="8710" y2="36174"/>
                        <a14:foregroundMark x1="8710" y1="15826" x2="8065" y2="17565"/>
                        <a14:foregroundMark x1="8387" y1="18783" x2="8387" y2="18783"/>
                        <a14:foregroundMark x1="8387" y1="18957" x2="9677" y2="38609"/>
                        <a14:foregroundMark x1="92258" y1="29391" x2="92258" y2="32696"/>
                        <a14:foregroundMark x1="32581" y1="33217" x2="58387" y2="33739"/>
                        <a14:foregroundMark x1="49677" y1="34435" x2="39355" y2="34435"/>
                        <a14:backgroundMark x1="4194" y1="68696" x2="4839" y2="71826"/>
                        <a14:backgroundMark x1="6774" y1="70783" x2="6452" y2="74435"/>
                        <a14:backgroundMark x1="64839" y1="2609" x2="65806" y2="2087"/>
                        <a14:backgroundMark x1="65806" y1="2087" x2="67419" y2="2087"/>
                        <a14:backgroundMark x1="67419" y1="2087" x2="66452" y2="2261"/>
                        <a14:backgroundMark x1="66452" y1="2261" x2="67097" y2="2261"/>
                        <a14:backgroundMark x1="66774" y1="2957" x2="67097" y2="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15" y="1940572"/>
            <a:ext cx="2514892" cy="4664719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024FA25-84DF-03A3-1501-E667270AB9C6}"/>
              </a:ext>
            </a:extLst>
          </p:cNvPr>
          <p:cNvSpPr txBox="1"/>
          <p:nvPr/>
        </p:nvSpPr>
        <p:spPr>
          <a:xfrm>
            <a:off x="783506" y="1112888"/>
            <a:ext cx="222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Termékek</a:t>
            </a:r>
            <a:r>
              <a:rPr lang="en-US" sz="2400" dirty="0"/>
              <a:t> </a:t>
            </a:r>
            <a:r>
              <a:rPr lang="en-US" sz="2400" dirty="0" err="1"/>
              <a:t>szkennelése</a:t>
            </a:r>
            <a:endParaRPr lang="en-US" sz="24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C5DF92C-88FE-D31C-0996-68829458C9A9}"/>
              </a:ext>
            </a:extLst>
          </p:cNvPr>
          <p:cNvSpPr txBox="1"/>
          <p:nvPr/>
        </p:nvSpPr>
        <p:spPr>
          <a:xfrm>
            <a:off x="6721364" y="1112888"/>
            <a:ext cx="2374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Fizetés</a:t>
            </a:r>
            <a:r>
              <a:rPr lang="en-US" sz="2400" dirty="0"/>
              <a:t> </a:t>
            </a:r>
            <a:r>
              <a:rPr lang="en-US" sz="2400" dirty="0" err="1"/>
              <a:t>utáni</a:t>
            </a:r>
            <a:r>
              <a:rPr lang="en-US" sz="2400" dirty="0"/>
              <a:t> </a:t>
            </a:r>
            <a:r>
              <a:rPr lang="en-US" sz="2400" dirty="0" err="1"/>
              <a:t>összegzés</a:t>
            </a:r>
            <a:endParaRPr lang="en-US" sz="2400" dirty="0"/>
          </a:p>
          <a:p>
            <a:pPr algn="ctr"/>
            <a:endParaRPr lang="en-US" sz="2400" dirty="0"/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35457CF4-4C7B-2130-15CA-C26163F7C005}"/>
              </a:ext>
            </a:extLst>
          </p:cNvPr>
          <p:cNvCxnSpPr>
            <a:cxnSpLocks/>
          </p:cNvCxnSpPr>
          <p:nvPr/>
        </p:nvCxnSpPr>
        <p:spPr>
          <a:xfrm>
            <a:off x="3143886" y="4277357"/>
            <a:ext cx="7015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A538212-DD7E-E9CC-2623-7A8F2C96C2A5}"/>
              </a:ext>
            </a:extLst>
          </p:cNvPr>
          <p:cNvSpPr txBox="1"/>
          <p:nvPr/>
        </p:nvSpPr>
        <p:spPr>
          <a:xfrm>
            <a:off x="3943731" y="1192388"/>
            <a:ext cx="2293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Termékleírás</a:t>
            </a:r>
            <a:endParaRPr lang="en-US" sz="2400" dirty="0"/>
          </a:p>
        </p:txBody>
      </p: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18155489-B431-20FF-4B81-986CCCD1B2D0}"/>
              </a:ext>
            </a:extLst>
          </p:cNvPr>
          <p:cNvCxnSpPr>
            <a:cxnSpLocks/>
          </p:cNvCxnSpPr>
          <p:nvPr/>
        </p:nvCxnSpPr>
        <p:spPr>
          <a:xfrm>
            <a:off x="6167305" y="4272931"/>
            <a:ext cx="7015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FDEEFECE-0D3E-EB26-BE8D-0F7AA07A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709"/>
            <a:ext cx="9370142" cy="1320800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/>
              <a:t>Vásárlás a </a:t>
            </a:r>
            <a:r>
              <a:rPr lang="hu-HU" sz="4000" b="1" dirty="0" err="1"/>
              <a:t>MotiGreennel</a:t>
            </a:r>
            <a:endParaRPr lang="hu-HU" sz="4000" b="1" dirty="0"/>
          </a:p>
        </p:txBody>
      </p:sp>
    </p:spTree>
    <p:extLst>
      <p:ext uri="{BB962C8B-B14F-4D97-AF65-F5344CB8AC3E}">
        <p14:creationId xmlns:p14="http://schemas.microsoft.com/office/powerpoint/2010/main" val="179400806"/>
      </p:ext>
    </p:extLst>
  </p:cSld>
  <p:clrMapOvr>
    <a:masterClrMapping/>
  </p:clrMapOvr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</TotalTime>
  <Words>409</Words>
  <Application>Microsoft Office PowerPoint</Application>
  <PresentationFormat>Szélesvásznú</PresentationFormat>
  <Paragraphs>108</Paragraphs>
  <Slides>14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Aptos</vt:lpstr>
      <vt:lpstr>Arial</vt:lpstr>
      <vt:lpstr>Google Sans</vt:lpstr>
      <vt:lpstr>Trebuchet MS</vt:lpstr>
      <vt:lpstr>Wingdings 3</vt:lpstr>
      <vt:lpstr>Dimenzió</vt:lpstr>
      <vt:lpstr>Együtt egy zöldebb jövőért!</vt:lpstr>
      <vt:lpstr>Nagy problémák,      súlyos következmények</vt:lpstr>
      <vt:lpstr>Mit tehetünk Mi?</vt:lpstr>
      <vt:lpstr>Miért éri meg váltani?</vt:lpstr>
      <vt:lpstr>Szkenneld a zöldet, mentsd                       meg a földet!</vt:lpstr>
      <vt:lpstr>Miért jelent megoldást a MotiGreen?</vt:lpstr>
      <vt:lpstr>Alkalmazási területek</vt:lpstr>
      <vt:lpstr>Utazás a MotiGreennel</vt:lpstr>
      <vt:lpstr>Vásárlás a MotiGreennel</vt:lpstr>
      <vt:lpstr>Technikai háttér</vt:lpstr>
      <vt:lpstr>Konklúzió és következmények</vt:lpstr>
      <vt:lpstr>Interaktív szemléltetés</vt:lpstr>
      <vt:lpstr>Köszönjük a figyelmet!</vt:lpstr>
      <vt:lpstr>Források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Együtt egy zöldebb jövőért!</dc:title>
  <dc:creator>O365 felhasználó</dc:creator>
  <cp:lastModifiedBy>O365 felhasználó</cp:lastModifiedBy>
  <cp:revision>21</cp:revision>
  <dcterms:created xsi:type="dcterms:W3CDTF">2024-04-22T22:54:14Z</dcterms:created>
  <dcterms:modified xsi:type="dcterms:W3CDTF">2024-04-23T12:01:09Z</dcterms:modified>
</cp:coreProperties>
</file>